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74" r:id="rId3"/>
    <p:sldId id="258" r:id="rId4"/>
    <p:sldId id="260" r:id="rId5"/>
    <p:sldId id="257" r:id="rId6"/>
    <p:sldId id="259" r:id="rId7"/>
    <p:sldId id="261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E7A6D-6B6C-4C57-8AC7-D9C45244C1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DE38A2-5F1A-4873-BD28-6263186329A1}">
      <dgm:prSet/>
      <dgm:spPr/>
      <dgm:t>
        <a:bodyPr/>
        <a:lstStyle/>
        <a:p>
          <a:r>
            <a:rPr lang="hr-HR"/>
            <a:t>A) RAD S UČENICIMA</a:t>
          </a:r>
          <a:endParaRPr lang="en-US"/>
        </a:p>
      </dgm:t>
    </dgm:pt>
    <dgm:pt modelId="{0E74F8B5-7963-41D8-ACF2-BF400C45B1C9}" type="parTrans" cxnId="{E49F4E8C-866D-45C0-9CA5-2C89E3DFC090}">
      <dgm:prSet/>
      <dgm:spPr/>
      <dgm:t>
        <a:bodyPr/>
        <a:lstStyle/>
        <a:p>
          <a:endParaRPr lang="en-US"/>
        </a:p>
      </dgm:t>
    </dgm:pt>
    <dgm:pt modelId="{78A95880-96A1-4C77-A74F-E33ED39D8870}" type="sibTrans" cxnId="{E49F4E8C-866D-45C0-9CA5-2C89E3DFC090}">
      <dgm:prSet/>
      <dgm:spPr/>
      <dgm:t>
        <a:bodyPr/>
        <a:lstStyle/>
        <a:p>
          <a:endParaRPr lang="en-US"/>
        </a:p>
      </dgm:t>
    </dgm:pt>
    <dgm:pt modelId="{20A8C4BA-5D42-4D25-A70C-4B16341E50C8}">
      <dgm:prSet/>
      <dgm:spPr/>
      <dgm:t>
        <a:bodyPr/>
        <a:lstStyle/>
        <a:p>
          <a:r>
            <a:rPr lang="hr-HR"/>
            <a:t>B) RAD S RODITELJIMA</a:t>
          </a:r>
          <a:endParaRPr lang="en-US"/>
        </a:p>
      </dgm:t>
    </dgm:pt>
    <dgm:pt modelId="{5BEF3831-A149-427A-B1E5-C17256D9BBF1}" type="parTrans" cxnId="{2931DA3C-6B8A-4F03-9ACA-A3AC895B48B6}">
      <dgm:prSet/>
      <dgm:spPr/>
      <dgm:t>
        <a:bodyPr/>
        <a:lstStyle/>
        <a:p>
          <a:endParaRPr lang="en-US"/>
        </a:p>
      </dgm:t>
    </dgm:pt>
    <dgm:pt modelId="{66486778-C3C1-4A34-8622-4303205CD7B5}" type="sibTrans" cxnId="{2931DA3C-6B8A-4F03-9ACA-A3AC895B48B6}">
      <dgm:prSet/>
      <dgm:spPr/>
      <dgm:t>
        <a:bodyPr/>
        <a:lstStyle/>
        <a:p>
          <a:endParaRPr lang="en-US"/>
        </a:p>
      </dgm:t>
    </dgm:pt>
    <dgm:pt modelId="{FD258756-FABF-414E-8708-8ED5BAB6E542}">
      <dgm:prSet/>
      <dgm:spPr/>
      <dgm:t>
        <a:bodyPr/>
        <a:lstStyle/>
        <a:p>
          <a:r>
            <a:rPr lang="hr-HR"/>
            <a:t>C) RAD S UČITELJIMA </a:t>
          </a:r>
          <a:endParaRPr lang="en-US"/>
        </a:p>
      </dgm:t>
    </dgm:pt>
    <dgm:pt modelId="{C35FE1D5-77C3-4528-896F-3A73F654F772}" type="parTrans" cxnId="{A369D1B3-C563-438A-98F4-49E838D554DB}">
      <dgm:prSet/>
      <dgm:spPr/>
      <dgm:t>
        <a:bodyPr/>
        <a:lstStyle/>
        <a:p>
          <a:endParaRPr lang="en-US"/>
        </a:p>
      </dgm:t>
    </dgm:pt>
    <dgm:pt modelId="{70F161DB-C339-4EB1-822D-DBB10175B43B}" type="sibTrans" cxnId="{A369D1B3-C563-438A-98F4-49E838D554DB}">
      <dgm:prSet/>
      <dgm:spPr/>
      <dgm:t>
        <a:bodyPr/>
        <a:lstStyle/>
        <a:p>
          <a:endParaRPr lang="en-US"/>
        </a:p>
      </dgm:t>
    </dgm:pt>
    <dgm:pt modelId="{12EF20EE-953C-4C4F-869B-AF81DECD9E0B}" type="pres">
      <dgm:prSet presAssocID="{D4BE7A6D-6B6C-4C57-8AC7-D9C45244C1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7432EB-DD85-4B9F-9EE5-5E87F41414C7}" type="pres">
      <dgm:prSet presAssocID="{DDDE38A2-5F1A-4873-BD28-6263186329A1}" presName="hierRoot1" presStyleCnt="0"/>
      <dgm:spPr/>
    </dgm:pt>
    <dgm:pt modelId="{8C9EB792-7AB7-49A6-BA8A-8920A7A98BFC}" type="pres">
      <dgm:prSet presAssocID="{DDDE38A2-5F1A-4873-BD28-6263186329A1}" presName="composite" presStyleCnt="0"/>
      <dgm:spPr/>
    </dgm:pt>
    <dgm:pt modelId="{BA1DFA51-BC1A-4932-A68D-EACB9333801E}" type="pres">
      <dgm:prSet presAssocID="{DDDE38A2-5F1A-4873-BD28-6263186329A1}" presName="background" presStyleLbl="node0" presStyleIdx="0" presStyleCnt="3"/>
      <dgm:spPr/>
    </dgm:pt>
    <dgm:pt modelId="{3D7A2B46-5369-4A9F-810F-4D5FA1D9DB9D}" type="pres">
      <dgm:prSet presAssocID="{DDDE38A2-5F1A-4873-BD28-6263186329A1}" presName="text" presStyleLbl="fgAcc0" presStyleIdx="0" presStyleCnt="3">
        <dgm:presLayoutVars>
          <dgm:chPref val="3"/>
        </dgm:presLayoutVars>
      </dgm:prSet>
      <dgm:spPr/>
    </dgm:pt>
    <dgm:pt modelId="{3B6DC3ED-50D0-4DCD-9D52-7A35F40537D1}" type="pres">
      <dgm:prSet presAssocID="{DDDE38A2-5F1A-4873-BD28-6263186329A1}" presName="hierChild2" presStyleCnt="0"/>
      <dgm:spPr/>
    </dgm:pt>
    <dgm:pt modelId="{85FFE726-F19A-47F0-8AEA-9E4A6B878D9F}" type="pres">
      <dgm:prSet presAssocID="{20A8C4BA-5D42-4D25-A70C-4B16341E50C8}" presName="hierRoot1" presStyleCnt="0"/>
      <dgm:spPr/>
    </dgm:pt>
    <dgm:pt modelId="{91E10DE5-54F7-4752-90FD-3F1DDAB8F5D8}" type="pres">
      <dgm:prSet presAssocID="{20A8C4BA-5D42-4D25-A70C-4B16341E50C8}" presName="composite" presStyleCnt="0"/>
      <dgm:spPr/>
    </dgm:pt>
    <dgm:pt modelId="{5DEC23FD-88D6-4C09-9C44-23F188A95B99}" type="pres">
      <dgm:prSet presAssocID="{20A8C4BA-5D42-4D25-A70C-4B16341E50C8}" presName="background" presStyleLbl="node0" presStyleIdx="1" presStyleCnt="3"/>
      <dgm:spPr/>
    </dgm:pt>
    <dgm:pt modelId="{636C9CBB-73EC-4E43-8843-2F9345BDE4A5}" type="pres">
      <dgm:prSet presAssocID="{20A8C4BA-5D42-4D25-A70C-4B16341E50C8}" presName="text" presStyleLbl="fgAcc0" presStyleIdx="1" presStyleCnt="3">
        <dgm:presLayoutVars>
          <dgm:chPref val="3"/>
        </dgm:presLayoutVars>
      </dgm:prSet>
      <dgm:spPr/>
    </dgm:pt>
    <dgm:pt modelId="{81B0A64B-963F-4AA1-99A8-7A065AF3E800}" type="pres">
      <dgm:prSet presAssocID="{20A8C4BA-5D42-4D25-A70C-4B16341E50C8}" presName="hierChild2" presStyleCnt="0"/>
      <dgm:spPr/>
    </dgm:pt>
    <dgm:pt modelId="{959A227F-DF7D-4FF5-BBBF-59DB561F2CB0}" type="pres">
      <dgm:prSet presAssocID="{FD258756-FABF-414E-8708-8ED5BAB6E542}" presName="hierRoot1" presStyleCnt="0"/>
      <dgm:spPr/>
    </dgm:pt>
    <dgm:pt modelId="{D04F36B5-3B27-4F71-85C3-62EDC9D88577}" type="pres">
      <dgm:prSet presAssocID="{FD258756-FABF-414E-8708-8ED5BAB6E542}" presName="composite" presStyleCnt="0"/>
      <dgm:spPr/>
    </dgm:pt>
    <dgm:pt modelId="{A097EF3D-88AD-4CCC-89F0-0210A9779CE9}" type="pres">
      <dgm:prSet presAssocID="{FD258756-FABF-414E-8708-8ED5BAB6E542}" presName="background" presStyleLbl="node0" presStyleIdx="2" presStyleCnt="3"/>
      <dgm:spPr/>
    </dgm:pt>
    <dgm:pt modelId="{9E20457D-6F05-4DB0-88F1-3AA983CAC349}" type="pres">
      <dgm:prSet presAssocID="{FD258756-FABF-414E-8708-8ED5BAB6E542}" presName="text" presStyleLbl="fgAcc0" presStyleIdx="2" presStyleCnt="3">
        <dgm:presLayoutVars>
          <dgm:chPref val="3"/>
        </dgm:presLayoutVars>
      </dgm:prSet>
      <dgm:spPr/>
    </dgm:pt>
    <dgm:pt modelId="{331BADB9-8199-4DB9-AA03-261076016187}" type="pres">
      <dgm:prSet presAssocID="{FD258756-FABF-414E-8708-8ED5BAB6E542}" presName="hierChild2" presStyleCnt="0"/>
      <dgm:spPr/>
    </dgm:pt>
  </dgm:ptLst>
  <dgm:cxnLst>
    <dgm:cxn modelId="{8E50102E-F400-4E23-A260-B8733270A771}" type="presOf" srcId="{20A8C4BA-5D42-4D25-A70C-4B16341E50C8}" destId="{636C9CBB-73EC-4E43-8843-2F9345BDE4A5}" srcOrd="0" destOrd="0" presId="urn:microsoft.com/office/officeart/2005/8/layout/hierarchy1"/>
    <dgm:cxn modelId="{2931DA3C-6B8A-4F03-9ACA-A3AC895B48B6}" srcId="{D4BE7A6D-6B6C-4C57-8AC7-D9C45244C1DF}" destId="{20A8C4BA-5D42-4D25-A70C-4B16341E50C8}" srcOrd="1" destOrd="0" parTransId="{5BEF3831-A149-427A-B1E5-C17256D9BBF1}" sibTransId="{66486778-C3C1-4A34-8622-4303205CD7B5}"/>
    <dgm:cxn modelId="{0407273D-67E6-424A-9A1F-DA09975B89E9}" type="presOf" srcId="{DDDE38A2-5F1A-4873-BD28-6263186329A1}" destId="{3D7A2B46-5369-4A9F-810F-4D5FA1D9DB9D}" srcOrd="0" destOrd="0" presId="urn:microsoft.com/office/officeart/2005/8/layout/hierarchy1"/>
    <dgm:cxn modelId="{706D9964-510D-4D69-98A1-7AF69404F3D3}" type="presOf" srcId="{D4BE7A6D-6B6C-4C57-8AC7-D9C45244C1DF}" destId="{12EF20EE-953C-4C4F-869B-AF81DECD9E0B}" srcOrd="0" destOrd="0" presId="urn:microsoft.com/office/officeart/2005/8/layout/hierarchy1"/>
    <dgm:cxn modelId="{E49F4E8C-866D-45C0-9CA5-2C89E3DFC090}" srcId="{D4BE7A6D-6B6C-4C57-8AC7-D9C45244C1DF}" destId="{DDDE38A2-5F1A-4873-BD28-6263186329A1}" srcOrd="0" destOrd="0" parTransId="{0E74F8B5-7963-41D8-ACF2-BF400C45B1C9}" sibTransId="{78A95880-96A1-4C77-A74F-E33ED39D8870}"/>
    <dgm:cxn modelId="{B425A8AD-4A7D-4BA2-B23C-202BF12E4FB0}" type="presOf" srcId="{FD258756-FABF-414E-8708-8ED5BAB6E542}" destId="{9E20457D-6F05-4DB0-88F1-3AA983CAC349}" srcOrd="0" destOrd="0" presId="urn:microsoft.com/office/officeart/2005/8/layout/hierarchy1"/>
    <dgm:cxn modelId="{A369D1B3-C563-438A-98F4-49E838D554DB}" srcId="{D4BE7A6D-6B6C-4C57-8AC7-D9C45244C1DF}" destId="{FD258756-FABF-414E-8708-8ED5BAB6E542}" srcOrd="2" destOrd="0" parTransId="{C35FE1D5-77C3-4528-896F-3A73F654F772}" sibTransId="{70F161DB-C339-4EB1-822D-DBB10175B43B}"/>
    <dgm:cxn modelId="{BBB9A0C1-FE9F-4EA8-91C0-C628CCC99FEE}" type="presParOf" srcId="{12EF20EE-953C-4C4F-869B-AF81DECD9E0B}" destId="{F67432EB-DD85-4B9F-9EE5-5E87F41414C7}" srcOrd="0" destOrd="0" presId="urn:microsoft.com/office/officeart/2005/8/layout/hierarchy1"/>
    <dgm:cxn modelId="{96A31768-33B5-43EF-9A28-1965D44028EA}" type="presParOf" srcId="{F67432EB-DD85-4B9F-9EE5-5E87F41414C7}" destId="{8C9EB792-7AB7-49A6-BA8A-8920A7A98BFC}" srcOrd="0" destOrd="0" presId="urn:microsoft.com/office/officeart/2005/8/layout/hierarchy1"/>
    <dgm:cxn modelId="{DB235C1E-D1AF-4CD2-94C1-6553894D94B8}" type="presParOf" srcId="{8C9EB792-7AB7-49A6-BA8A-8920A7A98BFC}" destId="{BA1DFA51-BC1A-4932-A68D-EACB9333801E}" srcOrd="0" destOrd="0" presId="urn:microsoft.com/office/officeart/2005/8/layout/hierarchy1"/>
    <dgm:cxn modelId="{C9212E0D-6402-4D8D-BD80-ECA865B87CDB}" type="presParOf" srcId="{8C9EB792-7AB7-49A6-BA8A-8920A7A98BFC}" destId="{3D7A2B46-5369-4A9F-810F-4D5FA1D9DB9D}" srcOrd="1" destOrd="0" presId="urn:microsoft.com/office/officeart/2005/8/layout/hierarchy1"/>
    <dgm:cxn modelId="{7BE51163-69CB-4AB5-A972-B18B6BA13B0C}" type="presParOf" srcId="{F67432EB-DD85-4B9F-9EE5-5E87F41414C7}" destId="{3B6DC3ED-50D0-4DCD-9D52-7A35F40537D1}" srcOrd="1" destOrd="0" presId="urn:microsoft.com/office/officeart/2005/8/layout/hierarchy1"/>
    <dgm:cxn modelId="{205025FC-FEFF-42A5-9F27-078222178D7E}" type="presParOf" srcId="{12EF20EE-953C-4C4F-869B-AF81DECD9E0B}" destId="{85FFE726-F19A-47F0-8AEA-9E4A6B878D9F}" srcOrd="1" destOrd="0" presId="urn:microsoft.com/office/officeart/2005/8/layout/hierarchy1"/>
    <dgm:cxn modelId="{960C8BA3-680D-446F-B5B9-8DDB490C9F27}" type="presParOf" srcId="{85FFE726-F19A-47F0-8AEA-9E4A6B878D9F}" destId="{91E10DE5-54F7-4752-90FD-3F1DDAB8F5D8}" srcOrd="0" destOrd="0" presId="urn:microsoft.com/office/officeart/2005/8/layout/hierarchy1"/>
    <dgm:cxn modelId="{ACFC2AB9-937E-4F3F-AF7B-3E8DE46A02E0}" type="presParOf" srcId="{91E10DE5-54F7-4752-90FD-3F1DDAB8F5D8}" destId="{5DEC23FD-88D6-4C09-9C44-23F188A95B99}" srcOrd="0" destOrd="0" presId="urn:microsoft.com/office/officeart/2005/8/layout/hierarchy1"/>
    <dgm:cxn modelId="{4D437FA2-23EF-4554-8DC5-DEB01F71828C}" type="presParOf" srcId="{91E10DE5-54F7-4752-90FD-3F1DDAB8F5D8}" destId="{636C9CBB-73EC-4E43-8843-2F9345BDE4A5}" srcOrd="1" destOrd="0" presId="urn:microsoft.com/office/officeart/2005/8/layout/hierarchy1"/>
    <dgm:cxn modelId="{9107E5FA-D21E-44CF-A555-A6C5FE52D7CA}" type="presParOf" srcId="{85FFE726-F19A-47F0-8AEA-9E4A6B878D9F}" destId="{81B0A64B-963F-4AA1-99A8-7A065AF3E800}" srcOrd="1" destOrd="0" presId="urn:microsoft.com/office/officeart/2005/8/layout/hierarchy1"/>
    <dgm:cxn modelId="{730CE964-20C8-4B4E-979F-2EA821BCF744}" type="presParOf" srcId="{12EF20EE-953C-4C4F-869B-AF81DECD9E0B}" destId="{959A227F-DF7D-4FF5-BBBF-59DB561F2CB0}" srcOrd="2" destOrd="0" presId="urn:microsoft.com/office/officeart/2005/8/layout/hierarchy1"/>
    <dgm:cxn modelId="{396E9F5B-06AB-41FD-9898-0EB520B4EC50}" type="presParOf" srcId="{959A227F-DF7D-4FF5-BBBF-59DB561F2CB0}" destId="{D04F36B5-3B27-4F71-85C3-62EDC9D88577}" srcOrd="0" destOrd="0" presId="urn:microsoft.com/office/officeart/2005/8/layout/hierarchy1"/>
    <dgm:cxn modelId="{11C23579-0378-4BBD-A03C-6E287C0CD2DC}" type="presParOf" srcId="{D04F36B5-3B27-4F71-85C3-62EDC9D88577}" destId="{A097EF3D-88AD-4CCC-89F0-0210A9779CE9}" srcOrd="0" destOrd="0" presId="urn:microsoft.com/office/officeart/2005/8/layout/hierarchy1"/>
    <dgm:cxn modelId="{0D834CEB-6966-4922-BDB9-7535C966FAD2}" type="presParOf" srcId="{D04F36B5-3B27-4F71-85C3-62EDC9D88577}" destId="{9E20457D-6F05-4DB0-88F1-3AA983CAC349}" srcOrd="1" destOrd="0" presId="urn:microsoft.com/office/officeart/2005/8/layout/hierarchy1"/>
    <dgm:cxn modelId="{14F1D9DB-50B4-47C4-B437-A413F0840AA0}" type="presParOf" srcId="{959A227F-DF7D-4FF5-BBBF-59DB561F2CB0}" destId="{331BADB9-8199-4DB9-AA03-2610760161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CEF89-7A75-4C54-B22D-96D839187E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EC9290-E336-44A7-93E2-4F73589A4EF6}">
      <dgm:prSet/>
      <dgm:spPr/>
      <dgm:t>
        <a:bodyPr/>
        <a:lstStyle/>
        <a:p>
          <a:r>
            <a:rPr lang="hr-HR" b="1"/>
            <a:t>Aktivnost: </a:t>
          </a:r>
          <a:r>
            <a:rPr lang="hr-HR"/>
            <a:t>tjedne radionice treniranja pažnje i koncentracije pomoću igre i razvoja socio-emocionalnih vještina. </a:t>
          </a:r>
          <a:endParaRPr lang="en-US"/>
        </a:p>
      </dgm:t>
    </dgm:pt>
    <dgm:pt modelId="{CACF0578-DFD3-4716-8FB4-EB3729ED8DD8}" type="parTrans" cxnId="{6FBAA138-316A-4CF2-824A-9F8948BA83D4}">
      <dgm:prSet/>
      <dgm:spPr/>
      <dgm:t>
        <a:bodyPr/>
        <a:lstStyle/>
        <a:p>
          <a:endParaRPr lang="en-US"/>
        </a:p>
      </dgm:t>
    </dgm:pt>
    <dgm:pt modelId="{1EE19D4C-0E53-4FAC-BD26-1D6AEABDB5F1}" type="sibTrans" cxnId="{6FBAA138-316A-4CF2-824A-9F8948BA83D4}">
      <dgm:prSet/>
      <dgm:spPr/>
      <dgm:t>
        <a:bodyPr/>
        <a:lstStyle/>
        <a:p>
          <a:endParaRPr lang="en-US"/>
        </a:p>
      </dgm:t>
    </dgm:pt>
    <dgm:pt modelId="{F529788E-DC63-424E-A8B2-D351D23663D7}">
      <dgm:prSet/>
      <dgm:spPr/>
      <dgm:t>
        <a:bodyPr/>
        <a:lstStyle/>
        <a:p>
          <a:r>
            <a:rPr lang="hr-HR" b="1"/>
            <a:t>Cilj: </a:t>
          </a:r>
          <a:r>
            <a:rPr lang="hr-HR"/>
            <a:t>razvijati koncentraciju i pažnju kod učenika kao preduvjet boljeg učenja i boljih socijalnih vještina.</a:t>
          </a:r>
          <a:endParaRPr lang="en-US"/>
        </a:p>
      </dgm:t>
    </dgm:pt>
    <dgm:pt modelId="{2CAD314A-1DBA-482D-972E-85090CFF2324}" type="parTrans" cxnId="{C37A3D83-F818-4C8C-A4B5-D175F7B9E72C}">
      <dgm:prSet/>
      <dgm:spPr/>
      <dgm:t>
        <a:bodyPr/>
        <a:lstStyle/>
        <a:p>
          <a:endParaRPr lang="en-US"/>
        </a:p>
      </dgm:t>
    </dgm:pt>
    <dgm:pt modelId="{1783794C-1123-42CF-94BB-86E55D29BED3}" type="sibTrans" cxnId="{C37A3D83-F818-4C8C-A4B5-D175F7B9E72C}">
      <dgm:prSet/>
      <dgm:spPr/>
      <dgm:t>
        <a:bodyPr/>
        <a:lstStyle/>
        <a:p>
          <a:endParaRPr lang="en-US"/>
        </a:p>
      </dgm:t>
    </dgm:pt>
    <dgm:pt modelId="{8E5C229D-9D99-4494-814B-674AC927A9AB}">
      <dgm:prSet/>
      <dgm:spPr/>
      <dgm:t>
        <a:bodyPr/>
        <a:lstStyle/>
        <a:p>
          <a:r>
            <a:rPr lang="hr-HR" b="1"/>
            <a:t>Razina intervencije: </a:t>
          </a:r>
          <a:r>
            <a:rPr lang="hr-HR"/>
            <a:t>selektivna</a:t>
          </a:r>
          <a:endParaRPr lang="en-US"/>
        </a:p>
      </dgm:t>
    </dgm:pt>
    <dgm:pt modelId="{69EFF76C-79C8-4F89-9C48-7780227859DB}" type="parTrans" cxnId="{B8F75426-5546-43D8-B6EB-D10574BF9742}">
      <dgm:prSet/>
      <dgm:spPr/>
      <dgm:t>
        <a:bodyPr/>
        <a:lstStyle/>
        <a:p>
          <a:endParaRPr lang="en-US"/>
        </a:p>
      </dgm:t>
    </dgm:pt>
    <dgm:pt modelId="{800AA6C4-ADFE-4149-92A2-CF470F793CEC}" type="sibTrans" cxnId="{B8F75426-5546-43D8-B6EB-D10574BF9742}">
      <dgm:prSet/>
      <dgm:spPr/>
      <dgm:t>
        <a:bodyPr/>
        <a:lstStyle/>
        <a:p>
          <a:endParaRPr lang="en-US"/>
        </a:p>
      </dgm:t>
    </dgm:pt>
    <dgm:pt modelId="{4EF039A6-F268-40C6-B4ED-B484BED19D56}">
      <dgm:prSet/>
      <dgm:spPr/>
      <dgm:t>
        <a:bodyPr/>
        <a:lstStyle/>
        <a:p>
          <a:r>
            <a:rPr lang="hr-HR" b="1"/>
            <a:t>Broj učenika, razred: </a:t>
          </a:r>
          <a:r>
            <a:rPr lang="hr-HR"/>
            <a:t>1.a, 1.b, 2.a i 2.b (ukupno: 22 učenika), 3.a,3.b,4.a i 4.b (ukupno: 33 učenika)</a:t>
          </a:r>
          <a:endParaRPr lang="en-US"/>
        </a:p>
      </dgm:t>
    </dgm:pt>
    <dgm:pt modelId="{573063C9-3C55-40F9-BD63-AA1D57BC4825}" type="parTrans" cxnId="{87746F3F-5CC7-4A44-9299-798F8360EAFD}">
      <dgm:prSet/>
      <dgm:spPr/>
      <dgm:t>
        <a:bodyPr/>
        <a:lstStyle/>
        <a:p>
          <a:endParaRPr lang="en-US"/>
        </a:p>
      </dgm:t>
    </dgm:pt>
    <dgm:pt modelId="{FA7C3B9F-DFCB-4D95-88F8-4F880CE7658C}" type="sibTrans" cxnId="{87746F3F-5CC7-4A44-9299-798F8360EAFD}">
      <dgm:prSet/>
      <dgm:spPr/>
      <dgm:t>
        <a:bodyPr/>
        <a:lstStyle/>
        <a:p>
          <a:endParaRPr lang="en-US"/>
        </a:p>
      </dgm:t>
    </dgm:pt>
    <dgm:pt modelId="{89396995-2399-4074-95CB-23D785B0991F}" type="pres">
      <dgm:prSet presAssocID="{78FCEF89-7A75-4C54-B22D-96D839187ECF}" presName="vert0" presStyleCnt="0">
        <dgm:presLayoutVars>
          <dgm:dir/>
          <dgm:animOne val="branch"/>
          <dgm:animLvl val="lvl"/>
        </dgm:presLayoutVars>
      </dgm:prSet>
      <dgm:spPr/>
    </dgm:pt>
    <dgm:pt modelId="{1585DBD1-AFF9-46AA-AA39-8C9583801A81}" type="pres">
      <dgm:prSet presAssocID="{8FEC9290-E336-44A7-93E2-4F73589A4EF6}" presName="thickLine" presStyleLbl="alignNode1" presStyleIdx="0" presStyleCnt="4"/>
      <dgm:spPr/>
    </dgm:pt>
    <dgm:pt modelId="{3C415B4F-B12C-4E8E-9853-E1DF90B4A8F6}" type="pres">
      <dgm:prSet presAssocID="{8FEC9290-E336-44A7-93E2-4F73589A4EF6}" presName="horz1" presStyleCnt="0"/>
      <dgm:spPr/>
    </dgm:pt>
    <dgm:pt modelId="{E7E08BCF-E2A6-4E86-8E16-F0DD6A7F8E9B}" type="pres">
      <dgm:prSet presAssocID="{8FEC9290-E336-44A7-93E2-4F73589A4EF6}" presName="tx1" presStyleLbl="revTx" presStyleIdx="0" presStyleCnt="4"/>
      <dgm:spPr/>
    </dgm:pt>
    <dgm:pt modelId="{EDD9713F-AB5B-48CB-A634-7DB4FDBFE182}" type="pres">
      <dgm:prSet presAssocID="{8FEC9290-E336-44A7-93E2-4F73589A4EF6}" presName="vert1" presStyleCnt="0"/>
      <dgm:spPr/>
    </dgm:pt>
    <dgm:pt modelId="{22E04DD8-F1D2-490B-8C15-E5FFAF25A19D}" type="pres">
      <dgm:prSet presAssocID="{F529788E-DC63-424E-A8B2-D351D23663D7}" presName="thickLine" presStyleLbl="alignNode1" presStyleIdx="1" presStyleCnt="4"/>
      <dgm:spPr/>
    </dgm:pt>
    <dgm:pt modelId="{9754AF64-A52A-4BC5-B92A-B6EA8C54DC70}" type="pres">
      <dgm:prSet presAssocID="{F529788E-DC63-424E-A8B2-D351D23663D7}" presName="horz1" presStyleCnt="0"/>
      <dgm:spPr/>
    </dgm:pt>
    <dgm:pt modelId="{AFE45C41-63E0-4B90-BEBD-1A70C380885C}" type="pres">
      <dgm:prSet presAssocID="{F529788E-DC63-424E-A8B2-D351D23663D7}" presName="tx1" presStyleLbl="revTx" presStyleIdx="1" presStyleCnt="4"/>
      <dgm:spPr/>
    </dgm:pt>
    <dgm:pt modelId="{2CAE4C53-2B63-4AF2-9B7E-FBC016598E16}" type="pres">
      <dgm:prSet presAssocID="{F529788E-DC63-424E-A8B2-D351D23663D7}" presName="vert1" presStyleCnt="0"/>
      <dgm:spPr/>
    </dgm:pt>
    <dgm:pt modelId="{D5B9FED5-D9B0-4C87-B280-9D1DB6CEA5EB}" type="pres">
      <dgm:prSet presAssocID="{8E5C229D-9D99-4494-814B-674AC927A9AB}" presName="thickLine" presStyleLbl="alignNode1" presStyleIdx="2" presStyleCnt="4"/>
      <dgm:spPr/>
    </dgm:pt>
    <dgm:pt modelId="{29A7BF5E-B95F-40DC-81C1-B3C08344B40B}" type="pres">
      <dgm:prSet presAssocID="{8E5C229D-9D99-4494-814B-674AC927A9AB}" presName="horz1" presStyleCnt="0"/>
      <dgm:spPr/>
    </dgm:pt>
    <dgm:pt modelId="{354196D4-F2FB-436D-9F2D-D94B35BF2997}" type="pres">
      <dgm:prSet presAssocID="{8E5C229D-9D99-4494-814B-674AC927A9AB}" presName="tx1" presStyleLbl="revTx" presStyleIdx="2" presStyleCnt="4"/>
      <dgm:spPr/>
    </dgm:pt>
    <dgm:pt modelId="{9F6C20DF-2C45-419A-BA9B-F4CD6BE1FAF8}" type="pres">
      <dgm:prSet presAssocID="{8E5C229D-9D99-4494-814B-674AC927A9AB}" presName="vert1" presStyleCnt="0"/>
      <dgm:spPr/>
    </dgm:pt>
    <dgm:pt modelId="{15EEE535-E7EC-42DD-A1F3-E0BF8497F1DF}" type="pres">
      <dgm:prSet presAssocID="{4EF039A6-F268-40C6-B4ED-B484BED19D56}" presName="thickLine" presStyleLbl="alignNode1" presStyleIdx="3" presStyleCnt="4"/>
      <dgm:spPr/>
    </dgm:pt>
    <dgm:pt modelId="{2DB95720-884A-4D33-A855-559CCEA84454}" type="pres">
      <dgm:prSet presAssocID="{4EF039A6-F268-40C6-B4ED-B484BED19D56}" presName="horz1" presStyleCnt="0"/>
      <dgm:spPr/>
    </dgm:pt>
    <dgm:pt modelId="{ACC04EA7-8C48-48D9-ACC3-FD57649E97BB}" type="pres">
      <dgm:prSet presAssocID="{4EF039A6-F268-40C6-B4ED-B484BED19D56}" presName="tx1" presStyleLbl="revTx" presStyleIdx="3" presStyleCnt="4"/>
      <dgm:spPr/>
    </dgm:pt>
    <dgm:pt modelId="{64EFAD2A-79FE-4728-901D-E7C8ACA4E725}" type="pres">
      <dgm:prSet presAssocID="{4EF039A6-F268-40C6-B4ED-B484BED19D56}" presName="vert1" presStyleCnt="0"/>
      <dgm:spPr/>
    </dgm:pt>
  </dgm:ptLst>
  <dgm:cxnLst>
    <dgm:cxn modelId="{B8F75426-5546-43D8-B6EB-D10574BF9742}" srcId="{78FCEF89-7A75-4C54-B22D-96D839187ECF}" destId="{8E5C229D-9D99-4494-814B-674AC927A9AB}" srcOrd="2" destOrd="0" parTransId="{69EFF76C-79C8-4F89-9C48-7780227859DB}" sibTransId="{800AA6C4-ADFE-4149-92A2-CF470F793CEC}"/>
    <dgm:cxn modelId="{E8CE6B33-EB4F-432F-978F-96C6D0559EEE}" type="presOf" srcId="{4EF039A6-F268-40C6-B4ED-B484BED19D56}" destId="{ACC04EA7-8C48-48D9-ACC3-FD57649E97BB}" srcOrd="0" destOrd="0" presId="urn:microsoft.com/office/officeart/2008/layout/LinedList"/>
    <dgm:cxn modelId="{6FBAA138-316A-4CF2-824A-9F8948BA83D4}" srcId="{78FCEF89-7A75-4C54-B22D-96D839187ECF}" destId="{8FEC9290-E336-44A7-93E2-4F73589A4EF6}" srcOrd="0" destOrd="0" parTransId="{CACF0578-DFD3-4716-8FB4-EB3729ED8DD8}" sibTransId="{1EE19D4C-0E53-4FAC-BD26-1D6AEABDB5F1}"/>
    <dgm:cxn modelId="{40DFB93A-2E56-4ECF-8A8A-65DD44E89200}" type="presOf" srcId="{8E5C229D-9D99-4494-814B-674AC927A9AB}" destId="{354196D4-F2FB-436D-9F2D-D94B35BF2997}" srcOrd="0" destOrd="0" presId="urn:microsoft.com/office/officeart/2008/layout/LinedList"/>
    <dgm:cxn modelId="{87746F3F-5CC7-4A44-9299-798F8360EAFD}" srcId="{78FCEF89-7A75-4C54-B22D-96D839187ECF}" destId="{4EF039A6-F268-40C6-B4ED-B484BED19D56}" srcOrd="3" destOrd="0" parTransId="{573063C9-3C55-40F9-BD63-AA1D57BC4825}" sibTransId="{FA7C3B9F-DFCB-4D95-88F8-4F880CE7658C}"/>
    <dgm:cxn modelId="{C37A3D83-F818-4C8C-A4B5-D175F7B9E72C}" srcId="{78FCEF89-7A75-4C54-B22D-96D839187ECF}" destId="{F529788E-DC63-424E-A8B2-D351D23663D7}" srcOrd="1" destOrd="0" parTransId="{2CAD314A-1DBA-482D-972E-85090CFF2324}" sibTransId="{1783794C-1123-42CF-94BB-86E55D29BED3}"/>
    <dgm:cxn modelId="{A6A005A6-D79C-4EA5-970F-0F1E4E555943}" type="presOf" srcId="{F529788E-DC63-424E-A8B2-D351D23663D7}" destId="{AFE45C41-63E0-4B90-BEBD-1A70C380885C}" srcOrd="0" destOrd="0" presId="urn:microsoft.com/office/officeart/2008/layout/LinedList"/>
    <dgm:cxn modelId="{A30DB0DB-1682-46D5-97BF-1343FC169762}" type="presOf" srcId="{8FEC9290-E336-44A7-93E2-4F73589A4EF6}" destId="{E7E08BCF-E2A6-4E86-8E16-F0DD6A7F8E9B}" srcOrd="0" destOrd="0" presId="urn:microsoft.com/office/officeart/2008/layout/LinedList"/>
    <dgm:cxn modelId="{4B563AEB-6584-4DD7-9B60-621C019AD679}" type="presOf" srcId="{78FCEF89-7A75-4C54-B22D-96D839187ECF}" destId="{89396995-2399-4074-95CB-23D785B0991F}" srcOrd="0" destOrd="0" presId="urn:microsoft.com/office/officeart/2008/layout/LinedList"/>
    <dgm:cxn modelId="{440610C2-AB2F-431F-B43D-7399C19D9B61}" type="presParOf" srcId="{89396995-2399-4074-95CB-23D785B0991F}" destId="{1585DBD1-AFF9-46AA-AA39-8C9583801A81}" srcOrd="0" destOrd="0" presId="urn:microsoft.com/office/officeart/2008/layout/LinedList"/>
    <dgm:cxn modelId="{63E3D537-18E7-42C7-9413-EF614A795255}" type="presParOf" srcId="{89396995-2399-4074-95CB-23D785B0991F}" destId="{3C415B4F-B12C-4E8E-9853-E1DF90B4A8F6}" srcOrd="1" destOrd="0" presId="urn:microsoft.com/office/officeart/2008/layout/LinedList"/>
    <dgm:cxn modelId="{3133880E-8F63-471C-AB3A-E8B2E0924E9B}" type="presParOf" srcId="{3C415B4F-B12C-4E8E-9853-E1DF90B4A8F6}" destId="{E7E08BCF-E2A6-4E86-8E16-F0DD6A7F8E9B}" srcOrd="0" destOrd="0" presId="urn:microsoft.com/office/officeart/2008/layout/LinedList"/>
    <dgm:cxn modelId="{443425BD-A5DB-4255-852F-0CF8204DCAA3}" type="presParOf" srcId="{3C415B4F-B12C-4E8E-9853-E1DF90B4A8F6}" destId="{EDD9713F-AB5B-48CB-A634-7DB4FDBFE182}" srcOrd="1" destOrd="0" presId="urn:microsoft.com/office/officeart/2008/layout/LinedList"/>
    <dgm:cxn modelId="{57A3F24C-6BE8-4EE5-A0A6-7FF9147D707B}" type="presParOf" srcId="{89396995-2399-4074-95CB-23D785B0991F}" destId="{22E04DD8-F1D2-490B-8C15-E5FFAF25A19D}" srcOrd="2" destOrd="0" presId="urn:microsoft.com/office/officeart/2008/layout/LinedList"/>
    <dgm:cxn modelId="{46832ECC-D495-4B8E-9913-2D9B7B39D6AB}" type="presParOf" srcId="{89396995-2399-4074-95CB-23D785B0991F}" destId="{9754AF64-A52A-4BC5-B92A-B6EA8C54DC70}" srcOrd="3" destOrd="0" presId="urn:microsoft.com/office/officeart/2008/layout/LinedList"/>
    <dgm:cxn modelId="{C129CBB7-EAD4-4565-9955-146A8034F0A0}" type="presParOf" srcId="{9754AF64-A52A-4BC5-B92A-B6EA8C54DC70}" destId="{AFE45C41-63E0-4B90-BEBD-1A70C380885C}" srcOrd="0" destOrd="0" presId="urn:microsoft.com/office/officeart/2008/layout/LinedList"/>
    <dgm:cxn modelId="{A189680C-F8AF-4FEB-8A3D-2A29D891EDF9}" type="presParOf" srcId="{9754AF64-A52A-4BC5-B92A-B6EA8C54DC70}" destId="{2CAE4C53-2B63-4AF2-9B7E-FBC016598E16}" srcOrd="1" destOrd="0" presId="urn:microsoft.com/office/officeart/2008/layout/LinedList"/>
    <dgm:cxn modelId="{10D001F5-8C0C-44B5-86F9-91945823AB7D}" type="presParOf" srcId="{89396995-2399-4074-95CB-23D785B0991F}" destId="{D5B9FED5-D9B0-4C87-B280-9D1DB6CEA5EB}" srcOrd="4" destOrd="0" presId="urn:microsoft.com/office/officeart/2008/layout/LinedList"/>
    <dgm:cxn modelId="{2006C15D-0935-4FD8-8A8F-0E5684479308}" type="presParOf" srcId="{89396995-2399-4074-95CB-23D785B0991F}" destId="{29A7BF5E-B95F-40DC-81C1-B3C08344B40B}" srcOrd="5" destOrd="0" presId="urn:microsoft.com/office/officeart/2008/layout/LinedList"/>
    <dgm:cxn modelId="{CC585ED1-4726-4BBF-9575-896FEE8C2606}" type="presParOf" srcId="{29A7BF5E-B95F-40DC-81C1-B3C08344B40B}" destId="{354196D4-F2FB-436D-9F2D-D94B35BF2997}" srcOrd="0" destOrd="0" presId="urn:microsoft.com/office/officeart/2008/layout/LinedList"/>
    <dgm:cxn modelId="{357C5FBF-D63E-4AF2-8805-8348D7E440B7}" type="presParOf" srcId="{29A7BF5E-B95F-40DC-81C1-B3C08344B40B}" destId="{9F6C20DF-2C45-419A-BA9B-F4CD6BE1FAF8}" srcOrd="1" destOrd="0" presId="urn:microsoft.com/office/officeart/2008/layout/LinedList"/>
    <dgm:cxn modelId="{47A584F4-AAA5-4D94-89CF-FC4D24997B4A}" type="presParOf" srcId="{89396995-2399-4074-95CB-23D785B0991F}" destId="{15EEE535-E7EC-42DD-A1F3-E0BF8497F1DF}" srcOrd="6" destOrd="0" presId="urn:microsoft.com/office/officeart/2008/layout/LinedList"/>
    <dgm:cxn modelId="{8B99C7A8-D2E9-46C4-BB63-180AD0E356A5}" type="presParOf" srcId="{89396995-2399-4074-95CB-23D785B0991F}" destId="{2DB95720-884A-4D33-A855-559CCEA84454}" srcOrd="7" destOrd="0" presId="urn:microsoft.com/office/officeart/2008/layout/LinedList"/>
    <dgm:cxn modelId="{4465E0C0-5697-4E99-83FA-FCFAB1FF758A}" type="presParOf" srcId="{2DB95720-884A-4D33-A855-559CCEA84454}" destId="{ACC04EA7-8C48-48D9-ACC3-FD57649E97BB}" srcOrd="0" destOrd="0" presId="urn:microsoft.com/office/officeart/2008/layout/LinedList"/>
    <dgm:cxn modelId="{7B13AEB6-B568-4104-9387-2C7D7A00DDE5}" type="presParOf" srcId="{2DB95720-884A-4D33-A855-559CCEA84454}" destId="{64EFAD2A-79FE-4728-901D-E7C8ACA4E7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DFA51-BC1A-4932-A68D-EACB9333801E}">
      <dsp:nvSpPr>
        <dsp:cNvPr id="0" name=""/>
        <dsp:cNvSpPr/>
      </dsp:nvSpPr>
      <dsp:spPr>
        <a:xfrm>
          <a:off x="0" y="725215"/>
          <a:ext cx="2700921" cy="171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A2B46-5369-4A9F-810F-4D5FA1D9DB9D}">
      <dsp:nvSpPr>
        <dsp:cNvPr id="0" name=""/>
        <dsp:cNvSpPr/>
      </dsp:nvSpPr>
      <dsp:spPr>
        <a:xfrm>
          <a:off x="300102" y="1010312"/>
          <a:ext cx="2700921" cy="171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A) RAD S UČENICIMA</a:t>
          </a:r>
          <a:endParaRPr lang="en-US" sz="3100" kern="1200"/>
        </a:p>
      </dsp:txBody>
      <dsp:txXfrm>
        <a:off x="350335" y="1060545"/>
        <a:ext cx="2600455" cy="1614618"/>
      </dsp:txXfrm>
    </dsp:sp>
    <dsp:sp modelId="{5DEC23FD-88D6-4C09-9C44-23F188A95B99}">
      <dsp:nvSpPr>
        <dsp:cNvPr id="0" name=""/>
        <dsp:cNvSpPr/>
      </dsp:nvSpPr>
      <dsp:spPr>
        <a:xfrm>
          <a:off x="3301125" y="725215"/>
          <a:ext cx="2700921" cy="171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C9CBB-73EC-4E43-8843-2F9345BDE4A5}">
      <dsp:nvSpPr>
        <dsp:cNvPr id="0" name=""/>
        <dsp:cNvSpPr/>
      </dsp:nvSpPr>
      <dsp:spPr>
        <a:xfrm>
          <a:off x="3601228" y="1010312"/>
          <a:ext cx="2700921" cy="171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B) RAD S RODITELJIMA</a:t>
          </a:r>
          <a:endParaRPr lang="en-US" sz="3100" kern="1200"/>
        </a:p>
      </dsp:txBody>
      <dsp:txXfrm>
        <a:off x="3651461" y="1060545"/>
        <a:ext cx="2600455" cy="1614618"/>
      </dsp:txXfrm>
    </dsp:sp>
    <dsp:sp modelId="{A097EF3D-88AD-4CCC-89F0-0210A9779CE9}">
      <dsp:nvSpPr>
        <dsp:cNvPr id="0" name=""/>
        <dsp:cNvSpPr/>
      </dsp:nvSpPr>
      <dsp:spPr>
        <a:xfrm>
          <a:off x="6602251" y="725215"/>
          <a:ext cx="2700921" cy="171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0457D-6F05-4DB0-88F1-3AA983CAC349}">
      <dsp:nvSpPr>
        <dsp:cNvPr id="0" name=""/>
        <dsp:cNvSpPr/>
      </dsp:nvSpPr>
      <dsp:spPr>
        <a:xfrm>
          <a:off x="6902353" y="1010312"/>
          <a:ext cx="2700921" cy="171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C) RAD S UČITELJIMA </a:t>
          </a:r>
          <a:endParaRPr lang="en-US" sz="3100" kern="1200"/>
        </a:p>
      </dsp:txBody>
      <dsp:txXfrm>
        <a:off x="6952586" y="1060545"/>
        <a:ext cx="2600455" cy="1614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5DBD1-AFF9-46AA-AA39-8C9583801A81}">
      <dsp:nvSpPr>
        <dsp:cNvPr id="0" name=""/>
        <dsp:cNvSpPr/>
      </dsp:nvSpPr>
      <dsp:spPr>
        <a:xfrm>
          <a:off x="0" y="0"/>
          <a:ext cx="7203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08BCF-E2A6-4E86-8E16-F0DD6A7F8E9B}">
      <dsp:nvSpPr>
        <dsp:cNvPr id="0" name=""/>
        <dsp:cNvSpPr/>
      </dsp:nvSpPr>
      <dsp:spPr>
        <a:xfrm>
          <a:off x="0" y="0"/>
          <a:ext cx="7203504" cy="109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/>
            <a:t>Aktivnost: </a:t>
          </a:r>
          <a:r>
            <a:rPr lang="hr-HR" sz="2300" kern="1200"/>
            <a:t>tjedne radionice treniranja pažnje i koncentracije pomoću igre i razvoja socio-emocionalnih vještina. </a:t>
          </a:r>
          <a:endParaRPr lang="en-US" sz="2300" kern="1200"/>
        </a:p>
      </dsp:txBody>
      <dsp:txXfrm>
        <a:off x="0" y="0"/>
        <a:ext cx="7203504" cy="1099547"/>
      </dsp:txXfrm>
    </dsp:sp>
    <dsp:sp modelId="{22E04DD8-F1D2-490B-8C15-E5FFAF25A19D}">
      <dsp:nvSpPr>
        <dsp:cNvPr id="0" name=""/>
        <dsp:cNvSpPr/>
      </dsp:nvSpPr>
      <dsp:spPr>
        <a:xfrm>
          <a:off x="0" y="1099546"/>
          <a:ext cx="7203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45C41-63E0-4B90-BEBD-1A70C380885C}">
      <dsp:nvSpPr>
        <dsp:cNvPr id="0" name=""/>
        <dsp:cNvSpPr/>
      </dsp:nvSpPr>
      <dsp:spPr>
        <a:xfrm>
          <a:off x="0" y="1099547"/>
          <a:ext cx="7203504" cy="109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/>
            <a:t>Cilj: </a:t>
          </a:r>
          <a:r>
            <a:rPr lang="hr-HR" sz="2300" kern="1200"/>
            <a:t>razvijati koncentraciju i pažnju kod učenika kao preduvjet boljeg učenja i boljih socijalnih vještina.</a:t>
          </a:r>
          <a:endParaRPr lang="en-US" sz="2300" kern="1200"/>
        </a:p>
      </dsp:txBody>
      <dsp:txXfrm>
        <a:off x="0" y="1099547"/>
        <a:ext cx="7203504" cy="1099547"/>
      </dsp:txXfrm>
    </dsp:sp>
    <dsp:sp modelId="{D5B9FED5-D9B0-4C87-B280-9D1DB6CEA5EB}">
      <dsp:nvSpPr>
        <dsp:cNvPr id="0" name=""/>
        <dsp:cNvSpPr/>
      </dsp:nvSpPr>
      <dsp:spPr>
        <a:xfrm>
          <a:off x="0" y="2199093"/>
          <a:ext cx="7203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96D4-F2FB-436D-9F2D-D94B35BF2997}">
      <dsp:nvSpPr>
        <dsp:cNvPr id="0" name=""/>
        <dsp:cNvSpPr/>
      </dsp:nvSpPr>
      <dsp:spPr>
        <a:xfrm>
          <a:off x="0" y="2199094"/>
          <a:ext cx="7203504" cy="109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/>
            <a:t>Razina intervencije: </a:t>
          </a:r>
          <a:r>
            <a:rPr lang="hr-HR" sz="2300" kern="1200"/>
            <a:t>selektivna</a:t>
          </a:r>
          <a:endParaRPr lang="en-US" sz="2300" kern="1200"/>
        </a:p>
      </dsp:txBody>
      <dsp:txXfrm>
        <a:off x="0" y="2199094"/>
        <a:ext cx="7203504" cy="1099547"/>
      </dsp:txXfrm>
    </dsp:sp>
    <dsp:sp modelId="{15EEE535-E7EC-42DD-A1F3-E0BF8497F1DF}">
      <dsp:nvSpPr>
        <dsp:cNvPr id="0" name=""/>
        <dsp:cNvSpPr/>
      </dsp:nvSpPr>
      <dsp:spPr>
        <a:xfrm>
          <a:off x="0" y="3298641"/>
          <a:ext cx="7203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04EA7-8C48-48D9-ACC3-FD57649E97BB}">
      <dsp:nvSpPr>
        <dsp:cNvPr id="0" name=""/>
        <dsp:cNvSpPr/>
      </dsp:nvSpPr>
      <dsp:spPr>
        <a:xfrm>
          <a:off x="0" y="3298641"/>
          <a:ext cx="7203504" cy="109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/>
            <a:t>Broj učenika, razred: </a:t>
          </a:r>
          <a:r>
            <a:rPr lang="hr-HR" sz="2300" kern="1200"/>
            <a:t>1.a, 1.b, 2.a i 2.b (ukupno: 22 učenika), 3.a,3.b,4.a i 4.b (ukupno: 33 učenika)</a:t>
          </a:r>
          <a:endParaRPr lang="en-US" sz="2300" kern="1200"/>
        </a:p>
      </dsp:txBody>
      <dsp:txXfrm>
        <a:off x="0" y="3298641"/>
        <a:ext cx="7203504" cy="1099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63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62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9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8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05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74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4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1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8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2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5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80B7F2-47D4-3A1D-D780-9279DA99C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609" y="644591"/>
            <a:ext cx="7462683" cy="265044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3600" dirty="0"/>
              <a:t>EVALUACIJA PROVEDBE ŠPP-A </a:t>
            </a:r>
            <a:br>
              <a:rPr lang="hr-HR" sz="3600" dirty="0"/>
            </a:br>
            <a:r>
              <a:rPr lang="hr-HR" sz="3600" dirty="0"/>
              <a:t>TIJEKOM PRVOG POLUGODIŠTA</a:t>
            </a:r>
            <a:br>
              <a:rPr lang="hr-HR" sz="3600" dirty="0"/>
            </a:br>
            <a:br>
              <a:rPr lang="hr-HR" sz="3600" dirty="0"/>
            </a:br>
            <a:r>
              <a:rPr lang="hr-HR" sz="3600" dirty="0"/>
              <a:t>OŠ „</a:t>
            </a:r>
            <a:r>
              <a:rPr lang="hr-HR" sz="3600" dirty="0" err="1"/>
              <a:t>Podolice</a:t>
            </a:r>
            <a:r>
              <a:rPr lang="hr-HR" sz="3600" dirty="0"/>
              <a:t>” Koprivnica </a:t>
            </a:r>
            <a:br>
              <a:rPr lang="hr-HR" sz="2600" dirty="0"/>
            </a:br>
            <a:endParaRPr lang="hr-HR" sz="2600" dirty="0"/>
          </a:p>
        </p:txBody>
      </p:sp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E0642AC0-8B74-5057-FE07-308BE133A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032" y="185351"/>
            <a:ext cx="1689632" cy="194824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65" name="Slika 64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1B79D715-B73D-73EA-B079-D067727AC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2320910"/>
            <a:ext cx="2922374" cy="194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dnaslov 2">
            <a:extLst>
              <a:ext uri="{FF2B5EF4-FFF2-40B4-BE49-F238E27FC236}">
                <a16:creationId xmlns:a16="http://schemas.microsoft.com/office/drawing/2014/main" id="{485A313E-0BDA-40EB-4F6C-14512375FD73}"/>
              </a:ext>
            </a:extLst>
          </p:cNvPr>
          <p:cNvSpPr txBox="1">
            <a:spLocks/>
          </p:cNvSpPr>
          <p:nvPr/>
        </p:nvSpPr>
        <p:spPr>
          <a:xfrm>
            <a:off x="457749" y="3970420"/>
            <a:ext cx="8534401" cy="1948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91440" rIns="91440" bIns="9144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hr-HR" sz="4800" dirty="0"/>
              <a:t>Tim za prevenciju:</a:t>
            </a:r>
          </a:p>
          <a:p>
            <a:pPr>
              <a:lnSpc>
                <a:spcPct val="90000"/>
              </a:lnSpc>
            </a:pPr>
            <a:r>
              <a:rPr lang="hr-HR" sz="4800" dirty="0"/>
              <a:t>1. Helena Knežević, v.d. ravnateljica škole</a:t>
            </a:r>
          </a:p>
          <a:p>
            <a:pPr>
              <a:lnSpc>
                <a:spcPct val="90000"/>
              </a:lnSpc>
            </a:pPr>
            <a:r>
              <a:rPr lang="hr-HR" sz="4800" dirty="0"/>
              <a:t>2. Lana Sabolović, učiteljica razredne nastave</a:t>
            </a:r>
          </a:p>
          <a:p>
            <a:pPr>
              <a:lnSpc>
                <a:spcPct val="90000"/>
              </a:lnSpc>
            </a:pPr>
            <a:r>
              <a:rPr lang="hr-HR" sz="4800" dirty="0"/>
              <a:t>3. Vedrana Strmečki, socijalna pedagoginja, zamjena za Dijanu Lukačić - koordinator</a:t>
            </a:r>
          </a:p>
          <a:p>
            <a:pPr>
              <a:lnSpc>
                <a:spcPct val="90000"/>
              </a:lnSpc>
            </a:pPr>
            <a:r>
              <a:rPr lang="hr-HR" sz="4800" dirty="0"/>
              <a:t>4. Lucija </a:t>
            </a:r>
            <a:r>
              <a:rPr lang="hr-HR" sz="4800" dirty="0" err="1"/>
              <a:t>Hajduković</a:t>
            </a:r>
            <a:r>
              <a:rPr lang="hr-HR" sz="4800" dirty="0"/>
              <a:t>, pedagoginja škole</a:t>
            </a:r>
          </a:p>
          <a:p>
            <a:pPr>
              <a:lnSpc>
                <a:spcPct val="90000"/>
              </a:lnSpc>
            </a:pPr>
            <a:r>
              <a:rPr lang="hr-HR" sz="4800" dirty="0"/>
              <a:t> </a:t>
            </a:r>
          </a:p>
          <a:p>
            <a:pPr>
              <a:lnSpc>
                <a:spcPct val="90000"/>
              </a:lnSpc>
            </a:pPr>
            <a:endParaRPr lang="hr-HR" sz="1100" dirty="0"/>
          </a:p>
          <a:p>
            <a:pPr>
              <a:lnSpc>
                <a:spcPct val="90000"/>
              </a:lnSpc>
            </a:pPr>
            <a:endParaRPr lang="hr-HR" sz="11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E7BFCC5-4533-6576-8F6B-E2ABCFFA468E}"/>
              </a:ext>
            </a:extLst>
          </p:cNvPr>
          <p:cNvSpPr txBox="1"/>
          <p:nvPr/>
        </p:nvSpPr>
        <p:spPr>
          <a:xfrm>
            <a:off x="9114886" y="5682576"/>
            <a:ext cx="236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/>
              <a:t>Ožujak, </a:t>
            </a:r>
            <a:r>
              <a:rPr lang="hr-HR" dirty="0"/>
              <a:t>2023. </a:t>
            </a:r>
          </a:p>
        </p:txBody>
      </p:sp>
    </p:spTree>
    <p:extLst>
      <p:ext uri="{BB962C8B-B14F-4D97-AF65-F5344CB8AC3E}">
        <p14:creationId xmlns:p14="http://schemas.microsoft.com/office/powerpoint/2010/main" val="246263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352DF7-44FD-E2BC-06DF-2F2560E9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01" y="840513"/>
            <a:ext cx="7686989" cy="556054"/>
          </a:xfrm>
        </p:spPr>
        <p:txBody>
          <a:bodyPr>
            <a:noAutofit/>
          </a:bodyPr>
          <a:lstStyle/>
          <a:p>
            <a:pPr fontAlgn="base">
              <a:lnSpc>
                <a:spcPct val="105000"/>
              </a:lnSpc>
              <a:spcAft>
                <a:spcPts val="1000"/>
              </a:spcAft>
            </a:pPr>
            <a:r>
              <a:rPr lang="hr-HR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PREVENCIJA NASILJA </a:t>
            </a:r>
            <a:b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000" dirty="0"/>
          </a:p>
        </p:txBody>
      </p:sp>
      <p:pic>
        <p:nvPicPr>
          <p:cNvPr id="5" name="Rezervirano mjesto sadržaja 4" descr="Slika na kojoj se prikazuje tekst, gaće&#10;&#10;Opis je automatski generiran">
            <a:extLst>
              <a:ext uri="{FF2B5EF4-FFF2-40B4-BE49-F238E27FC236}">
                <a16:creationId xmlns:a16="http://schemas.microsoft.com/office/drawing/2014/main" id="{D9D6C692-65E4-FF93-4213-E64EE037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115" y="391096"/>
            <a:ext cx="2279676" cy="1288512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E8A2660-096C-DB47-4F82-FF5D46D2ADA1}"/>
              </a:ext>
            </a:extLst>
          </p:cNvPr>
          <p:cNvSpPr txBox="1"/>
          <p:nvPr/>
        </p:nvSpPr>
        <p:spPr>
          <a:xfrm>
            <a:off x="1819901" y="1931979"/>
            <a:ext cx="6272522" cy="5173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r-HR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r-HR" sz="2400"/>
          </a:p>
        </p:txBody>
      </p:sp>
      <p:graphicFrame>
        <p:nvGraphicFramePr>
          <p:cNvPr id="7" name="Tablica 7">
            <a:extLst>
              <a:ext uri="{FF2B5EF4-FFF2-40B4-BE49-F238E27FC236}">
                <a16:creationId xmlns:a16="http://schemas.microsoft.com/office/drawing/2014/main" id="{10F3430C-54BB-81FD-1214-626983F1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93992"/>
              </p:ext>
            </p:extLst>
          </p:nvPr>
        </p:nvGraphicFramePr>
        <p:xfrm>
          <a:off x="1515101" y="1849542"/>
          <a:ext cx="8128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876944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73506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8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razred </a:t>
                      </a:r>
                      <a:endParaRPr lang="hr-H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Aktivnost: na satu razrednika pedagoginja u 4. razredu: Prijateljstvo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Cilj: prevencija vršnjačkog nasilja unapređenjem razredne kohezije. 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Razina intervencije: univerzalna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Broj susreta: 1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Broj učenika, razred: 4.a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Voditelji, suradnici: Lucija </a:t>
                      </a:r>
                      <a:r>
                        <a:rPr lang="hr-HR" sz="1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Hajduković</a:t>
                      </a:r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Evaluacija: evaluacija ishoda </a:t>
                      </a:r>
                    </a:p>
                    <a:p>
                      <a:endParaRPr lang="hr-H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8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razred </a:t>
                      </a:r>
                      <a:endParaRPr lang="hr-H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Aktivnost: na satu razrednika pedagoginja u 5. razredu: Prevencija nasilja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Cilj: razvoj vještina prepoznavanja i pravilnog reagiranja na sve oblike nasilnog ponašanja. Prevencija vršnjačkog nasilja i razvoj socijalnih vještina.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Razina intervencije: univerzalna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Broj susreta: 3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Broj učenika, razred: 5.a i 5.b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Voditelji, suradnici: Lucija </a:t>
                      </a:r>
                      <a:r>
                        <a:rPr lang="hr-HR" sz="1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Hajduković</a:t>
                      </a:r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Evaluacija: evaluacija ishoda </a:t>
                      </a:r>
                    </a:p>
                    <a:p>
                      <a:endParaRPr lang="hr-H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6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95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9504BC8-E204-A407-299B-B90FDA9A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135" y="1094392"/>
            <a:ext cx="8049697" cy="879494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DCBB7C-9EBC-7122-0B12-AA7694F6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135" y="2109660"/>
            <a:ext cx="8049697" cy="2892387"/>
          </a:xfrm>
        </p:spPr>
        <p:txBody>
          <a:bodyPr/>
          <a:lstStyle/>
          <a:p>
            <a:endParaRPr lang="hr-HR"/>
          </a:p>
        </p:txBody>
      </p:sp>
      <p:graphicFrame>
        <p:nvGraphicFramePr>
          <p:cNvPr id="4" name="Tablica 7">
            <a:extLst>
              <a:ext uri="{FF2B5EF4-FFF2-40B4-BE49-F238E27FC236}">
                <a16:creationId xmlns:a16="http://schemas.microsoft.com/office/drawing/2014/main" id="{0F19AD7C-B27D-3EAC-9A9B-51C5D0C05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6342"/>
              </p:ext>
            </p:extLst>
          </p:nvPr>
        </p:nvGraphicFramePr>
        <p:xfrm>
          <a:off x="855405" y="1238865"/>
          <a:ext cx="8278276" cy="452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138">
                  <a:extLst>
                    <a:ext uri="{9D8B030D-6E8A-4147-A177-3AD203B41FA5}">
                      <a16:colId xmlns:a16="http://schemas.microsoft.com/office/drawing/2014/main" val="3687694447"/>
                    </a:ext>
                  </a:extLst>
                </a:gridCol>
                <a:gridCol w="4139138">
                  <a:extLst>
                    <a:ext uri="{9D8B030D-6E8A-4147-A177-3AD203B41FA5}">
                      <a16:colId xmlns:a16="http://schemas.microsoft.com/office/drawing/2014/main" val="2373506141"/>
                    </a:ext>
                  </a:extLst>
                </a:gridCol>
              </a:tblGrid>
              <a:tr h="4524743">
                <a:tc>
                  <a:txBody>
                    <a:bodyPr/>
                    <a:lstStyle/>
                    <a:p>
                      <a:r>
                        <a:rPr lang="hr-HR" sz="1800" b="1" u="sng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razred </a:t>
                      </a: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Aktivnost: na satu razrednika pedagoginja u 7. razredu: Dječja prava </a:t>
                      </a:r>
                    </a:p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Cilj: Poučavanje učenika, učitelja i stručnih suradnika o pravima djece i obvezama postupanja u slučajevima svih oblika nasilja  </a:t>
                      </a:r>
                    </a:p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Razina intervencije: univerzalna </a:t>
                      </a:r>
                    </a:p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Broj susreta: 1 </a:t>
                      </a:r>
                    </a:p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Broj učenika, razred: 7.b </a:t>
                      </a:r>
                    </a:p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Voditelji, suradnici: Lucija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Hajduković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Evaluacija: evaluacija ishoda </a:t>
                      </a:r>
                    </a:p>
                    <a:p>
                      <a:endParaRPr lang="hr-HR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r-HR" sz="1800" b="1" u="sng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razred</a:t>
                      </a: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Aktivnost: na satu razrednika socijalna pedagoginja u 8. razredima Što je to što zovemo rod?" Programa Y. </a:t>
                      </a:r>
                    </a:p>
                    <a:p>
                      <a:pPr fontAlgn="base"/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Cilj: razumijevanje rodnih stereotipa u društvu i prevencija nasilničkih oblika u društvu. </a:t>
                      </a:r>
                    </a:p>
                    <a:p>
                      <a:pPr fontAlgn="base"/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Razina intervencije: univerzalna</a:t>
                      </a:r>
                    </a:p>
                    <a:p>
                      <a:pPr fontAlgn="base"/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Broj susreta: 1</a:t>
                      </a:r>
                    </a:p>
                    <a:p>
                      <a:pPr fontAlgn="base"/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Broj učenika, razred: 8.a i 8.b</a:t>
                      </a:r>
                    </a:p>
                    <a:p>
                      <a:pPr fontAlgn="base"/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Voditelji, suradnici: Vedrana Strmečki</a:t>
                      </a:r>
                    </a:p>
                    <a:p>
                      <a:pPr fontAlgn="base"/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Evaluacija: evaluacija ishoda</a:t>
                      </a:r>
                    </a:p>
                    <a:p>
                      <a:endParaRPr lang="hr-HR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62840"/>
                  </a:ext>
                </a:extLst>
              </a:tr>
            </a:tbl>
          </a:graphicData>
        </a:graphic>
      </p:graphicFrame>
      <p:pic>
        <p:nvPicPr>
          <p:cNvPr id="5" name="Rezervirano mjesto sadržaja 4" descr="Slika na kojoj se prikazuje tekst, gaće&#10;&#10;Opis je automatski generiran">
            <a:extLst>
              <a:ext uri="{FF2B5EF4-FFF2-40B4-BE49-F238E27FC236}">
                <a16:creationId xmlns:a16="http://schemas.microsoft.com/office/drawing/2014/main" id="{3EB23B06-AB8A-2940-E262-B1F8BBC10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681" y="566896"/>
            <a:ext cx="2387241" cy="13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4FD783-206B-20CD-1D21-F4BA1401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70" y="721658"/>
            <a:ext cx="6171734" cy="1049235"/>
          </a:xfrm>
        </p:spPr>
        <p:txBody>
          <a:bodyPr>
            <a:normAutofit fontScale="90000"/>
          </a:bodyPr>
          <a:lstStyle/>
          <a:p>
            <a:r>
              <a:rPr lang="hr-HR" sz="3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hr-HR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SOCIJALNOPEDAGOŠKE INTERVENCIJE </a:t>
            </a:r>
            <a:br>
              <a:rPr lang="hr-H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5767CE-6F34-88E6-7028-DB50A3D1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1739561"/>
            <a:ext cx="6536700" cy="4842268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10000"/>
              </a:lnSpc>
              <a:spcAft>
                <a:spcPts val="1000"/>
              </a:spcAft>
              <a:buNone/>
            </a:pPr>
            <a:endParaRPr lang="hr-H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Aktivnost: 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kroz individualan i grupni rad socijalna pedagoginja je provodila aktivnosti usmjerene poticanju osobnog razvoja učenika i jačanju njihove otpornosti u skladu s prepoznatim specifičnim potrebama pojedinog učenika (pojačana podrška u učenju, trening socijalnih vještina, osnaživanje vršnjačkih odnosa...)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susreta: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kontinuirano tijekom školske godine.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Razina intervencije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selektivna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Voditelji, suradnici: 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Vedrana Strmečki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učenika, razred: /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Evaluacija: 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Proveden je inicijalni i završni Upitnik za procjenu </a:t>
            </a:r>
            <a:r>
              <a:rPr lang="hr-H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socijalnopedagoških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potreba učenika  (verzija za roditelje i verzija za učenike)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hr-HR" sz="1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DE63E9D-005B-B438-0C98-F49C7CF19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94" y="1853754"/>
            <a:ext cx="4637119" cy="30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CE8486E0-574B-4C66-BBD5-20EB961D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/>
          </a:bodyPr>
          <a:lstStyle/>
          <a:p>
            <a:r>
              <a:rPr lang="hr-HR" sz="2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PREDAVANJE ŠKOLSKE LIJEČNICE</a:t>
            </a:r>
            <a:r>
              <a:rPr lang="hr-HR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90BCAC3-0D7E-7440-6DF6-841E5E2A4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58" y="1221179"/>
            <a:ext cx="4960442" cy="376993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CFC853-9B60-F1A8-A85C-29AD42AE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Predavanja za 8. razred usmjerena na zdravu prehranu, ovisnosti, HIV i sl.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susreta: 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Razina intervencije: 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univerzalna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Voditelji, suradnici: 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Andreja Kos </a:t>
            </a:r>
            <a:r>
              <a:rPr lang="hr-H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Milkić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učenika, razred: 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8.a i 8.b</a:t>
            </a: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hr-HR" sz="1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4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8B1E689D-A211-ACA8-F003-53C11583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hr-HR" sz="2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PREDAVANJE OPASNOSTI NA INTERNETU (DORH)</a:t>
            </a:r>
            <a:br>
              <a:rPr lang="hr-H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C27879-46EC-7EC4-7700-D7757281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720331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Aktivnost:</a:t>
            </a:r>
            <a:r>
              <a:rPr lang="hr-HR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Edukativno predavanje </a:t>
            </a:r>
            <a:endParaRPr lang="hr-H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Cilj:</a:t>
            </a:r>
            <a:r>
              <a:rPr lang="hr-HR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prepoznati potencijalne prijetnje na društvenim mrežama, poznavati posljedice za neprimjerena ponašanja na internetu. </a:t>
            </a:r>
            <a:endParaRPr lang="hr-H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Razina intervencije:</a:t>
            </a:r>
            <a:r>
              <a:rPr lang="hr-HR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univerzalna</a:t>
            </a:r>
            <a:endParaRPr lang="hr-H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susreta: </a:t>
            </a:r>
            <a:r>
              <a:rPr lang="hr-HR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r-H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učenika, razred:</a:t>
            </a:r>
            <a:r>
              <a:rPr lang="hr-HR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7.a i 7.b </a:t>
            </a: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Voditelji, suradnici: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Zoran Vinković (gost predavač iz DORH-a), Miroslav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Kanisek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endParaRPr lang="hr-H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hr-HR" sz="1700" dirty="0"/>
          </a:p>
        </p:txBody>
      </p:sp>
      <p:pic>
        <p:nvPicPr>
          <p:cNvPr id="13" name="Slika 12" descr="Slika na kojoj se prikazuje na zatvorenom, osoba, strop, ljudi&#10;&#10;Opis je automatski generiran">
            <a:extLst>
              <a:ext uri="{FF2B5EF4-FFF2-40B4-BE49-F238E27FC236}">
                <a16:creationId xmlns:a16="http://schemas.microsoft.com/office/drawing/2014/main" id="{01953B9A-C193-C683-E901-C626D794E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275798"/>
            <a:ext cx="4960442" cy="37203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92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8ADDB0-5986-827F-0636-0C13E3AA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r-HR" sz="27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PROFESIONALNA ORIJENTACIJA ZA 8. RAZREDE</a:t>
            </a:r>
            <a:r>
              <a:rPr lang="hr-HR" sz="2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sz="2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7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BD69CA-0B99-FCDF-92BE-8B6438F47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Aktivnost: </a:t>
            </a:r>
            <a:r>
              <a:rPr lang="hr-H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Grupne radionice s učenicima osmih razreda u svrhu profesionalnog usmjeravanja za upis u srednju školu: </a:t>
            </a:r>
            <a:r>
              <a:rPr lang="hr-HR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"Kamo dalje?"</a:t>
            </a:r>
            <a:endParaRPr lang="hr-HR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Cilj: </a:t>
            </a:r>
            <a:r>
              <a:rPr lang="hr-H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Podrška učenicima u izboru zanimanja.</a:t>
            </a:r>
            <a:endParaRPr lang="hr-HR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Razina intervencije: /</a:t>
            </a:r>
            <a:endParaRPr lang="hr-HR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susreta: </a:t>
            </a:r>
            <a:r>
              <a:rPr lang="hr-H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hr-HR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učenika, razred:</a:t>
            </a:r>
            <a:r>
              <a:rPr lang="hr-H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8.a i 8.b </a:t>
            </a:r>
            <a:endParaRPr lang="hr-HR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hr-HR" sz="160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9F4192B-E382-B7D2-F2CE-6D503E0A3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2719773"/>
            <a:ext cx="4960443" cy="20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E9D7A03E-A9A9-740D-AFA3-738DF4ED3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 r="-1" b="3584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9DC1E9-EC4B-8282-7501-C0ECDBFB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b) Rad s roditeljima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4B8EE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1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784B2B-0A1E-A2FA-FE2C-CB17D795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ACE483EB-86A4-84AF-489D-CF11FFA6C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961962"/>
              </p:ext>
            </p:extLst>
          </p:nvPr>
        </p:nvGraphicFramePr>
        <p:xfrm>
          <a:off x="1450480" y="600982"/>
          <a:ext cx="960437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458">
                  <a:extLst>
                    <a:ext uri="{9D8B030D-6E8A-4147-A177-3AD203B41FA5}">
                      <a16:colId xmlns:a16="http://schemas.microsoft.com/office/drawing/2014/main" val="2588748797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1417173950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2529983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1. INDIVIDUALNO SAVJETOVANJE </a:t>
                      </a:r>
                    </a:p>
                    <a:p>
                      <a:r>
                        <a:rPr lang="hr-HR" dirty="0"/>
                        <a:t>Provodi se kontinuirano tijekom cijele školske godine, po potrebi</a:t>
                      </a:r>
                    </a:p>
                    <a:p>
                      <a:r>
                        <a:rPr lang="hr-HR" dirty="0"/>
                        <a:t>Razina intervencije: selektivna</a:t>
                      </a:r>
                    </a:p>
                    <a:p>
                      <a:r>
                        <a:rPr lang="hr-HR" dirty="0"/>
                        <a:t>Voditelji, suradnici: razrednici, pedagoginja Lucija </a:t>
                      </a:r>
                      <a:r>
                        <a:rPr lang="hr-HR" dirty="0" err="1"/>
                        <a:t>Hajduković</a:t>
                      </a:r>
                      <a:r>
                        <a:rPr lang="hr-HR" dirty="0"/>
                        <a:t> i socijalna pedagoginja Vedrana Strmečki</a:t>
                      </a:r>
                    </a:p>
                    <a:p>
                      <a:r>
                        <a:rPr lang="hr-HR" dirty="0"/>
                        <a:t>Broj susreta: /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EDUKACIJA NA RODITELJSKIM SASTANCIMA</a:t>
                      </a:r>
                    </a:p>
                    <a:p>
                      <a:pPr fontAlgn="base"/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PREDAVANJE "SIGURNOST NA INTERNETU" - PU KOPRIVNICA IZ UREDA NAČELNIKA</a:t>
                      </a:r>
                    </a:p>
                    <a:p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Tema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“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Društvene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mreže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–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opasnosti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kako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zaštititi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zdrava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količina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vremena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društvenim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mrežama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sl.</a:t>
                      </a: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Razred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5.a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5.b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6.a i 6.b</a:t>
                      </a:r>
                    </a:p>
                    <a:p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Datum: 13.12.2022. </a:t>
                      </a: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Voditelji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Maja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Gregurović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(MUP)</a:t>
                      </a: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PREDAVANJE SOCIJALNE PEDAGOGINJE </a:t>
                      </a: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Tema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Četiri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stupa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roditeljstva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mentalno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zdravlje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roditelja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Razred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7.a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7.b </a:t>
                      </a: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Datum: 2.12.2022.</a:t>
                      </a: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Voditelji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Vedrana Strmečki </a:t>
                      </a: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466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989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790CC9F-5897-B1A9-40DB-1E89E823E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" r="-1" b="9450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49E28D-0544-A00F-406F-7B9F6E72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c) Rad s </a:t>
            </a:r>
            <a:r>
              <a:rPr lang="en-US" dirty="0" err="1">
                <a:solidFill>
                  <a:srgbClr val="FFFFFE"/>
                </a:solidFill>
              </a:rPr>
              <a:t>učiteljima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FFC66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03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7EEE49-B9DD-95BE-74AC-992CBC3E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Individualno savjetovanje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3EEC15-82FE-2162-6BEA-188F3F6C5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id="{25043033-912F-B7AD-1493-C8D38DF1E0E6}"/>
              </a:ext>
            </a:extLst>
          </p:cNvPr>
          <p:cNvSpPr/>
          <p:nvPr/>
        </p:nvSpPr>
        <p:spPr>
          <a:xfrm>
            <a:off x="2274904" y="1663759"/>
            <a:ext cx="6301408" cy="4154557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Provodi se kontinuirano tijekom cijele školske godine, po potrebi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Razina intervencije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selektivna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Voditelji, suradnici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pedagoginja Lucija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Hajduković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socijalna pedagoginja Vedrana Strmečki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Broj susreta: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801386-65B0-D501-A283-D6E9C23B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A7700E-1FA6-BE59-2260-FCB472A42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76FF0CB-B4CD-41D0-C149-6D6FB0C5815C}"/>
              </a:ext>
            </a:extLst>
          </p:cNvPr>
          <p:cNvGrpSpPr/>
          <p:nvPr/>
        </p:nvGrpSpPr>
        <p:grpSpPr>
          <a:xfrm>
            <a:off x="3503704" y="581082"/>
            <a:ext cx="5184590" cy="3650353"/>
            <a:chOff x="1522504" y="-618221"/>
            <a:chExt cx="5184590" cy="3650353"/>
          </a:xfrm>
        </p:grpSpPr>
        <p:sp>
          <p:nvSpPr>
            <p:cNvPr id="23" name="Pravokutnik: zaobljeni kutovi 22">
              <a:extLst>
                <a:ext uri="{FF2B5EF4-FFF2-40B4-BE49-F238E27FC236}">
                  <a16:creationId xmlns:a16="http://schemas.microsoft.com/office/drawing/2014/main" id="{5BE7BE93-CC2D-4628-7BCA-8CFDDF2FC728}"/>
                </a:ext>
              </a:extLst>
            </p:cNvPr>
            <p:cNvSpPr/>
            <p:nvPr/>
          </p:nvSpPr>
          <p:spPr>
            <a:xfrm>
              <a:off x="1522504" y="-618221"/>
              <a:ext cx="5184590" cy="365035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ravokutnik: zaobljeni kutovi 4">
              <a:extLst>
                <a:ext uri="{FF2B5EF4-FFF2-40B4-BE49-F238E27FC236}">
                  <a16:creationId xmlns:a16="http://schemas.microsoft.com/office/drawing/2014/main" id="{7BC93F90-48A0-21A3-D2A0-4F73A4826732}"/>
                </a:ext>
              </a:extLst>
            </p:cNvPr>
            <p:cNvSpPr txBox="1"/>
            <p:nvPr/>
          </p:nvSpPr>
          <p:spPr>
            <a:xfrm>
              <a:off x="1629419" y="-511306"/>
              <a:ext cx="4970760" cy="3436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PRAVILNIK O NAČINIMA POSTUPANJA ODGOJNO-OBRAZOVNIH RADNIKA ŠKOLSKIH USTANOVA U PODUZIMANJU MJERA ZAŠTITE PRAVA UČENIKA TE PRIJAVE SVAKOG KRŠENJA TIH PRAVA NADLEŽNIM TIJELIMA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čl. 24 st. 1.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Stručni suradnici obvezni su na kraju svakog polugodišta provesti stručnu evaluaciju provedbe preventivnih programa 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0779EEF1-BDA5-5B08-EBA3-86BFC2157C9D}"/>
              </a:ext>
            </a:extLst>
          </p:cNvPr>
          <p:cNvGrpSpPr/>
          <p:nvPr/>
        </p:nvGrpSpPr>
        <p:grpSpPr>
          <a:xfrm>
            <a:off x="7216336" y="4234010"/>
            <a:ext cx="409973" cy="868981"/>
            <a:chOff x="5235136" y="3067991"/>
            <a:chExt cx="409973" cy="868981"/>
          </a:xfrm>
        </p:grpSpPr>
        <p:sp>
          <p:nvSpPr>
            <p:cNvPr id="21" name="Strelica: desno 20">
              <a:extLst>
                <a:ext uri="{FF2B5EF4-FFF2-40B4-BE49-F238E27FC236}">
                  <a16:creationId xmlns:a16="http://schemas.microsoft.com/office/drawing/2014/main" id="{BF4086F4-3128-2E18-89C5-5B339B8A43AB}"/>
                </a:ext>
              </a:extLst>
            </p:cNvPr>
            <p:cNvSpPr/>
            <p:nvPr/>
          </p:nvSpPr>
          <p:spPr>
            <a:xfrm rot="3600000">
              <a:off x="5005632" y="3297495"/>
              <a:ext cx="868981" cy="409973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trelica: desno 6">
              <a:extLst>
                <a:ext uri="{FF2B5EF4-FFF2-40B4-BE49-F238E27FC236}">
                  <a16:creationId xmlns:a16="http://schemas.microsoft.com/office/drawing/2014/main" id="{CFBA1B9B-7C1F-14FA-EDFF-70F1863FF711}"/>
                </a:ext>
              </a:extLst>
            </p:cNvPr>
            <p:cNvSpPr txBox="1"/>
            <p:nvPr/>
          </p:nvSpPr>
          <p:spPr>
            <a:xfrm rot="3600000">
              <a:off x="5128624" y="3379490"/>
              <a:ext cx="622997" cy="245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1700" kern="1200" dirty="0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561E303F-AD19-4A93-3052-69A7FFABB9DF}"/>
              </a:ext>
            </a:extLst>
          </p:cNvPr>
          <p:cNvGrpSpPr/>
          <p:nvPr/>
        </p:nvGrpSpPr>
        <p:grpSpPr>
          <a:xfrm>
            <a:off x="6859668" y="5138851"/>
            <a:ext cx="2342703" cy="1171351"/>
            <a:chOff x="4878468" y="3972832"/>
            <a:chExt cx="2342703" cy="1171351"/>
          </a:xfrm>
        </p:grpSpPr>
        <p:sp>
          <p:nvSpPr>
            <p:cNvPr id="19" name="Pravokutnik: zaobljeni kutovi 18">
              <a:extLst>
                <a:ext uri="{FF2B5EF4-FFF2-40B4-BE49-F238E27FC236}">
                  <a16:creationId xmlns:a16="http://schemas.microsoft.com/office/drawing/2014/main" id="{B2046C33-3214-C460-AB87-A5F3B21B702B}"/>
                </a:ext>
              </a:extLst>
            </p:cNvPr>
            <p:cNvSpPr/>
            <p:nvPr/>
          </p:nvSpPr>
          <p:spPr>
            <a:xfrm>
              <a:off x="4878468" y="3972832"/>
              <a:ext cx="2342703" cy="117135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avokutnik: zaobljeni kutovi 8">
              <a:extLst>
                <a:ext uri="{FF2B5EF4-FFF2-40B4-BE49-F238E27FC236}">
                  <a16:creationId xmlns:a16="http://schemas.microsoft.com/office/drawing/2014/main" id="{0EB09344-656A-3893-C4C8-B61281DA7910}"/>
                </a:ext>
              </a:extLst>
            </p:cNvPr>
            <p:cNvSpPr txBox="1"/>
            <p:nvPr/>
          </p:nvSpPr>
          <p:spPr>
            <a:xfrm>
              <a:off x="4912776" y="4007140"/>
              <a:ext cx="2274087" cy="1102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4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EVALUACIJA NA KRAJU DRUGOG POLUGODIŠTA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86641606-AE99-2523-1A98-13DF498CD792}"/>
              </a:ext>
            </a:extLst>
          </p:cNvPr>
          <p:cNvGrpSpPr/>
          <p:nvPr/>
        </p:nvGrpSpPr>
        <p:grpSpPr>
          <a:xfrm>
            <a:off x="5661509" y="5519540"/>
            <a:ext cx="868981" cy="409973"/>
            <a:chOff x="3680309" y="4353521"/>
            <a:chExt cx="868981" cy="409973"/>
          </a:xfrm>
        </p:grpSpPr>
        <p:sp>
          <p:nvSpPr>
            <p:cNvPr id="17" name="Strelica: ulijevo 16">
              <a:extLst>
                <a:ext uri="{FF2B5EF4-FFF2-40B4-BE49-F238E27FC236}">
                  <a16:creationId xmlns:a16="http://schemas.microsoft.com/office/drawing/2014/main" id="{2C34946F-3B40-66F5-D00A-7956D4661AC9}"/>
                </a:ext>
              </a:extLst>
            </p:cNvPr>
            <p:cNvSpPr/>
            <p:nvPr/>
          </p:nvSpPr>
          <p:spPr>
            <a:xfrm rot="10800000">
              <a:off x="3680309" y="4353521"/>
              <a:ext cx="868981" cy="409973"/>
            </a:xfrm>
            <a:prstGeom prst="leftArrow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trelica: ulijevo 10">
              <a:extLst>
                <a:ext uri="{FF2B5EF4-FFF2-40B4-BE49-F238E27FC236}">
                  <a16:creationId xmlns:a16="http://schemas.microsoft.com/office/drawing/2014/main" id="{BFAD6F52-9541-973E-A1C0-D51DE0194EFD}"/>
                </a:ext>
              </a:extLst>
            </p:cNvPr>
            <p:cNvSpPr txBox="1"/>
            <p:nvPr/>
          </p:nvSpPr>
          <p:spPr>
            <a:xfrm rot="21600000">
              <a:off x="3803301" y="4435516"/>
              <a:ext cx="622997" cy="245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1700" kern="1200" dirty="0"/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356B1AF3-F610-C08A-727D-90992E97A6B7}"/>
              </a:ext>
            </a:extLst>
          </p:cNvPr>
          <p:cNvGrpSpPr/>
          <p:nvPr/>
        </p:nvGrpSpPr>
        <p:grpSpPr>
          <a:xfrm>
            <a:off x="2989628" y="5138851"/>
            <a:ext cx="2342703" cy="1171351"/>
            <a:chOff x="1008428" y="3972832"/>
            <a:chExt cx="2342703" cy="1171351"/>
          </a:xfrm>
        </p:grpSpPr>
        <p:sp>
          <p:nvSpPr>
            <p:cNvPr id="15" name="Pravokutnik: zaobljeni kutovi 14">
              <a:extLst>
                <a:ext uri="{FF2B5EF4-FFF2-40B4-BE49-F238E27FC236}">
                  <a16:creationId xmlns:a16="http://schemas.microsoft.com/office/drawing/2014/main" id="{4E3FCF51-C9CD-B358-2F40-A64D87ECD4FF}"/>
                </a:ext>
              </a:extLst>
            </p:cNvPr>
            <p:cNvSpPr/>
            <p:nvPr/>
          </p:nvSpPr>
          <p:spPr>
            <a:xfrm>
              <a:off x="1008428" y="3972832"/>
              <a:ext cx="2342703" cy="117135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avokutnik: zaobljeni kutovi 12">
              <a:extLst>
                <a:ext uri="{FF2B5EF4-FFF2-40B4-BE49-F238E27FC236}">
                  <a16:creationId xmlns:a16="http://schemas.microsoft.com/office/drawing/2014/main" id="{BB7A6758-5179-499F-0158-D608F2C26719}"/>
                </a:ext>
              </a:extLst>
            </p:cNvPr>
            <p:cNvSpPr txBox="1"/>
            <p:nvPr/>
          </p:nvSpPr>
          <p:spPr>
            <a:xfrm>
              <a:off x="1042736" y="4007140"/>
              <a:ext cx="2274087" cy="1102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4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EVALUACIJA NA KRAJU PRVOG POLUGODIŠTA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D82C1260-0566-41C6-4550-06216480FA9F}"/>
              </a:ext>
            </a:extLst>
          </p:cNvPr>
          <p:cNvGrpSpPr/>
          <p:nvPr/>
        </p:nvGrpSpPr>
        <p:grpSpPr>
          <a:xfrm>
            <a:off x="4565690" y="4234010"/>
            <a:ext cx="409973" cy="868981"/>
            <a:chOff x="2584490" y="3067991"/>
            <a:chExt cx="409973" cy="868981"/>
          </a:xfrm>
        </p:grpSpPr>
        <p:sp>
          <p:nvSpPr>
            <p:cNvPr id="13" name="Strelica: ulijevo 12">
              <a:extLst>
                <a:ext uri="{FF2B5EF4-FFF2-40B4-BE49-F238E27FC236}">
                  <a16:creationId xmlns:a16="http://schemas.microsoft.com/office/drawing/2014/main" id="{6B5D82EC-470D-B2B5-28A0-C16AD5B3348D}"/>
                </a:ext>
              </a:extLst>
            </p:cNvPr>
            <p:cNvSpPr/>
            <p:nvPr/>
          </p:nvSpPr>
          <p:spPr>
            <a:xfrm rot="18000000">
              <a:off x="2354986" y="3297495"/>
              <a:ext cx="868981" cy="409973"/>
            </a:xfrm>
            <a:prstGeom prst="leftArrow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trelica: ulijevo 14">
              <a:extLst>
                <a:ext uri="{FF2B5EF4-FFF2-40B4-BE49-F238E27FC236}">
                  <a16:creationId xmlns:a16="http://schemas.microsoft.com/office/drawing/2014/main" id="{8EE975DF-6A5A-6A9B-9128-AD67B5E64C2A}"/>
                </a:ext>
              </a:extLst>
            </p:cNvPr>
            <p:cNvSpPr txBox="1"/>
            <p:nvPr/>
          </p:nvSpPr>
          <p:spPr>
            <a:xfrm rot="18000000">
              <a:off x="2477978" y="3379490"/>
              <a:ext cx="622997" cy="245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229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7B60CC-1311-212B-2931-DCAC65C2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09" y="340806"/>
            <a:ext cx="9603275" cy="104923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GRUPNI RAD, OSNAŽIVANJE  ZA RAD NA PREVENCIJI PROBLEMA U PONAŠANJU  </a:t>
            </a:r>
            <a:b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7" name="Tablica 7">
            <a:extLst>
              <a:ext uri="{FF2B5EF4-FFF2-40B4-BE49-F238E27FC236}">
                <a16:creationId xmlns:a16="http://schemas.microsoft.com/office/drawing/2014/main" id="{9014BCD7-62C7-25F1-F3F7-F7EA90C80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414746"/>
              </p:ext>
            </p:extLst>
          </p:nvPr>
        </p:nvGraphicFramePr>
        <p:xfrm>
          <a:off x="1163895" y="1662368"/>
          <a:ext cx="960437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4375">
                  <a:extLst>
                    <a:ext uri="{9D8B030D-6E8A-4147-A177-3AD203B41FA5}">
                      <a16:colId xmlns:a16="http://schemas.microsoft.com/office/drawing/2014/main" val="36540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Čitalačka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pismenost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kontekstu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vanjskog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vrednovanja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</a:t>
                      </a:r>
                      <a:endParaRPr lang="hr-H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aktivnost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AU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edukativno</a:t>
                      </a:r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predavanje</a:t>
                      </a:r>
                      <a:endParaRPr lang="hr-H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voditelj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doc.dr.sc. Vesna Budinski</a:t>
                      </a:r>
                      <a:endParaRPr lang="hr-H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datum: </a:t>
                      </a:r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5.12.2022. </a:t>
                      </a:r>
                      <a:endParaRPr lang="hr-H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35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Unapređenje kvalitete rada s učenicima s teškoćama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hr-H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aktivnost: 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edukativno predavanje i radionica</a:t>
                      </a:r>
                    </a:p>
                    <a:p>
                      <a:r>
                        <a:rPr lang="hr-H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voditelj: 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Lucija </a:t>
                      </a:r>
                      <a:r>
                        <a:rPr lang="hr-H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Hajduković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pedagoginja</a:t>
                      </a:r>
                    </a:p>
                    <a:p>
                      <a:r>
                        <a:rPr lang="hr-H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datum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24.11.2022. 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28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tema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Edukacija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pružanja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prve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pomoći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pružanja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pomoći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učenicima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koji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boluju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od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rijetkih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bolesti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aktivnost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A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edukativno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predavanje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A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demonstracija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vještina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voditelj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Miroslav </a:t>
                      </a:r>
                      <a:r>
                        <a:rPr lang="en-A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Kanisek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datum: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24.11.2022. 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317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39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FF7803-3F80-F9A5-351F-AB34EB7D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545" y="2072148"/>
            <a:ext cx="9603275" cy="1049235"/>
          </a:xfrm>
        </p:spPr>
        <p:txBody>
          <a:bodyPr/>
          <a:lstStyle/>
          <a:p>
            <a:pPr algn="ctr"/>
            <a:r>
              <a:rPr lang="hr-HR" dirty="0"/>
              <a:t>HVALA NA PAŽNJI </a:t>
            </a:r>
            <a:r>
              <a:rPr lang="hr-HR" dirty="0">
                <a:sym typeface="Wingdings" panose="05000000000000000000" pitchFamily="2" charset="2"/>
              </a:rPr>
              <a:t> </a:t>
            </a:r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405627-33BD-EEE7-8FFD-51768DFA5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89" y="2852405"/>
            <a:ext cx="6406758" cy="36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9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1F0A09-7E06-8039-3F80-14150136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5A8E1CD7-8233-54A3-D78C-4D74AB3FC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393496"/>
              </p:ext>
            </p:extLst>
          </p:nvPr>
        </p:nvGraphicFramePr>
        <p:xfrm>
          <a:off x="1451579" y="2015732"/>
          <a:ext cx="960327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3E5FF71D-E111-F4FF-8CD0-13CD03D51E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788" y="170460"/>
            <a:ext cx="1369990" cy="15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9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osoba, na zatvorenom, dijete, grupa&#10;&#10;Opis je automatski generiran">
            <a:extLst>
              <a:ext uri="{FF2B5EF4-FFF2-40B4-BE49-F238E27FC236}">
                <a16:creationId xmlns:a16="http://schemas.microsoft.com/office/drawing/2014/main" id="{BDEDE7C8-9AA1-5564-751D-4D8730C17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098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2C3E97-3E89-7DCA-EB6F-4099D315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hr-HR" sz="4400" dirty="0">
                <a:solidFill>
                  <a:srgbClr val="FFFFFE"/>
                </a:solidFill>
              </a:rPr>
              <a:t>a) </a:t>
            </a:r>
            <a:r>
              <a:rPr lang="en-US" sz="4400" dirty="0">
                <a:solidFill>
                  <a:srgbClr val="FFFFFE"/>
                </a:solidFill>
              </a:rPr>
              <a:t>RAD S UČENICIMA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E5A5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6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7C5D17-FE3B-C4EF-6FD2-7D67FA3CB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47" y="1831862"/>
            <a:ext cx="8832516" cy="5310529"/>
          </a:xfrm>
        </p:spPr>
        <p:txBody>
          <a:bodyPr>
            <a:normAutofit fontScale="62500" lnSpcReduction="20000"/>
          </a:bodyPr>
          <a:lstStyle/>
          <a:p>
            <a:pPr marL="38100" fontAlgn="base">
              <a:lnSpc>
                <a:spcPct val="110000"/>
              </a:lnSpc>
              <a:spcAft>
                <a:spcPts val="1000"/>
              </a:spcAft>
            </a:pPr>
            <a: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Aktivnost: </a:t>
            </a:r>
            <a:r>
              <a:rPr lang="hr-HR" sz="25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Radionica u 6. razrednim odjelima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Povezanost mentalnog zdravlja i socijalnog prihvaćanja. Učenici su se upoznali s važnošću očuvanja i razvijanja mentalnog zdravlja te važnosti socijalne podrške. </a:t>
            </a:r>
            <a:endParaRPr lang="hr-H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fontAlgn="base">
              <a:lnSpc>
                <a:spcPct val="110000"/>
              </a:lnSpc>
              <a:spcAft>
                <a:spcPts val="1000"/>
              </a:spcAft>
            </a:pP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Učenice 6.b razrednog odjela izradile su plakat za školski hodnik – „</a:t>
            </a:r>
            <a:r>
              <a:rPr lang="hr-HR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Zahvalan sam na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…“ gdje su učenici mogli na </a:t>
            </a:r>
            <a:r>
              <a:rPr lang="hr-HR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hr-HR" sz="2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papirićima napisati na čemu su u svojem životu zahvalni. </a:t>
            </a:r>
            <a:endParaRPr lang="hr-H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fontAlgn="base">
              <a:lnSpc>
                <a:spcPct val="110000"/>
              </a:lnSpc>
              <a:spcAft>
                <a:spcPts val="1000"/>
              </a:spcAft>
            </a:pPr>
            <a: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Cilj: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podizanje svijesti o važnosti mentalnog zdravlja i na koji način ga unaprijediti i zaštititi. Osvješćivanje da je isključivanje iz društva ili nagovaranje drugih da se s nekim ne druže, također nasilje koje utječe na mentalno funkcioniranje pojedinca. </a:t>
            </a:r>
          </a:p>
          <a:p>
            <a:pPr marL="38100" algn="just" fontAlgn="base">
              <a:lnSpc>
                <a:spcPct val="115000"/>
              </a:lnSpc>
              <a:spcAft>
                <a:spcPts val="1000"/>
              </a:spcAft>
            </a:pPr>
            <a: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Razina intervencije: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univerzalna</a:t>
            </a:r>
            <a:endParaRPr lang="hr-H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algn="just" fontAlgn="base">
              <a:lnSpc>
                <a:spcPct val="115000"/>
              </a:lnSpc>
              <a:spcAft>
                <a:spcPts val="1000"/>
              </a:spcAft>
            </a:pPr>
            <a: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učenika, razred: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6.a i 6.b razred (42 učenika) </a:t>
            </a:r>
            <a:endParaRPr lang="hr-H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algn="just" fontAlgn="base">
              <a:lnSpc>
                <a:spcPct val="115000"/>
              </a:lnSpc>
              <a:spcAft>
                <a:spcPts val="1000"/>
              </a:spcAft>
            </a:pPr>
            <a: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susreta: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hr-H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algn="just" fontAlgn="base">
              <a:lnSpc>
                <a:spcPct val="115000"/>
              </a:lnSpc>
              <a:spcAft>
                <a:spcPts val="1000"/>
              </a:spcAft>
            </a:pPr>
            <a: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Voditelji, suradnici: 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Lucija </a:t>
            </a:r>
            <a:r>
              <a:rPr lang="hr-HR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Hajduković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Vedrana Strmečki, Martina </a:t>
            </a:r>
            <a:r>
              <a:rPr lang="hr-HR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Trešćec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Godek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Saša Špoljarić</a:t>
            </a:r>
            <a:endParaRPr lang="hr-H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algn="just" fontAlgn="base">
              <a:lnSpc>
                <a:spcPct val="115000"/>
              </a:lnSpc>
              <a:spcAft>
                <a:spcPts val="1000"/>
              </a:spcAft>
            </a:pPr>
            <a: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Evaluacija:</a:t>
            </a:r>
            <a:r>
              <a:rPr lang="hr-H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hr-H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fontAlgn="base">
              <a:lnSpc>
                <a:spcPct val="110000"/>
              </a:lnSpc>
              <a:spcAft>
                <a:spcPts val="1000"/>
              </a:spcAft>
            </a:pP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hr-HR" sz="1100" dirty="0"/>
          </a:p>
        </p:txBody>
      </p:sp>
      <p:pic>
        <p:nvPicPr>
          <p:cNvPr id="6" name="Slika 5" descr="Slika na kojoj se prikazuje na zatvorenom, pod, strop, osoba&#10;&#10;Opis je automatski generiran">
            <a:extLst>
              <a:ext uri="{FF2B5EF4-FFF2-40B4-BE49-F238E27FC236}">
                <a16:creationId xmlns:a16="http://schemas.microsoft.com/office/drawing/2014/main" id="{F4F86E5B-2DA8-7A0B-E858-2E7C4D26F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466" y="284391"/>
            <a:ext cx="2491906" cy="2491906"/>
          </a:xfrm>
          <a:prstGeom prst="rect">
            <a:avLst/>
          </a:prstGeom>
        </p:spPr>
      </p:pic>
      <p:pic>
        <p:nvPicPr>
          <p:cNvPr id="8" name="Slika 7" descr="Slika na kojoj se prikazuje tekst, osoba, tlo, žena&#10;&#10;Opis je automatski generiran">
            <a:extLst>
              <a:ext uri="{FF2B5EF4-FFF2-40B4-BE49-F238E27FC236}">
                <a16:creationId xmlns:a16="http://schemas.microsoft.com/office/drawing/2014/main" id="{078DE45C-E647-7D15-092D-28150FCF2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00" y="3204903"/>
            <a:ext cx="2542762" cy="24919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slov 11">
            <a:extLst>
              <a:ext uri="{FF2B5EF4-FFF2-40B4-BE49-F238E27FC236}">
                <a16:creationId xmlns:a16="http://schemas.microsoft.com/office/drawing/2014/main" id="{1C6FDB59-F36E-85D3-E842-3385BA97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28" y="577658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hr-H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SVJETSKI DAN MENTALNOG ZDRAVLJA, 10. listopad</a:t>
            </a:r>
            <a:r>
              <a:rPr lang="hr-HR" sz="3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(aktivnosti)</a:t>
            </a:r>
            <a:b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344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24F9DCBB-A806-77D9-7A9E-347D4CE1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2" y="541432"/>
            <a:ext cx="5550357" cy="1049235"/>
          </a:xfrm>
        </p:spPr>
        <p:txBody>
          <a:bodyPr>
            <a:noAutofit/>
          </a:bodyPr>
          <a:lstStyle/>
          <a:p>
            <a:r>
              <a:rPr lang="hr-HR" sz="3000" dirty="0"/>
              <a:t>2. MJESEC BORBE PROTIV OVISNOSTI (15.11.-15.12.) (skup aktivnosti)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157F4B-71BE-8B10-1863-5AE6A85C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69" y="2093040"/>
            <a:ext cx="7144736" cy="35470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hr-HR" sz="1700" dirty="0"/>
              <a:t>Izrada plakata</a:t>
            </a:r>
          </a:p>
          <a:p>
            <a:pPr>
              <a:lnSpc>
                <a:spcPct val="110000"/>
              </a:lnSpc>
            </a:pPr>
            <a:r>
              <a:rPr lang="hr-HR" sz="1700" dirty="0"/>
              <a:t>Edukativni video materijali</a:t>
            </a:r>
          </a:p>
          <a:p>
            <a:pPr>
              <a:lnSpc>
                <a:spcPct val="110000"/>
              </a:lnSpc>
            </a:pPr>
            <a:r>
              <a:rPr lang="hr-HR" sz="1700" dirty="0"/>
              <a:t>Radionica u 7. razredima - </a:t>
            </a:r>
            <a:r>
              <a:rPr lang="hr-HR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komunikacijskih vještina, asertivne komunikacije te odolijevanja vršnjačkom pritisku</a:t>
            </a:r>
          </a:p>
          <a:p>
            <a:pPr>
              <a:lnSpc>
                <a:spcPct val="110000"/>
              </a:lnSpc>
            </a:pPr>
            <a:r>
              <a:rPr lang="hr-HR" sz="1700" dirty="0">
                <a:latin typeface="Times New Roman" panose="02020603050405020304" pitchFamily="18" charset="0"/>
              </a:rPr>
              <a:t>Igre pažnje (3. i 4. razredi): vještina strukturiranja slobodnog vremena</a:t>
            </a:r>
          </a:p>
          <a:p>
            <a:pPr>
              <a:lnSpc>
                <a:spcPct val="110000"/>
              </a:lnSpc>
            </a:pPr>
            <a:r>
              <a:rPr lang="hr-HR" sz="1700" dirty="0">
                <a:latin typeface="Times New Roman" panose="02020603050405020304" pitchFamily="18" charset="0"/>
              </a:rPr>
              <a:t>Vijeće učenika – edukativni kviz o posljedicama alkohola</a:t>
            </a: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Cilj: 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Prevencija ovisnosti, ukazivanje na štetan utjecaj alkohola, droga i cigareta na naše tijelo, prepoznavanje rizičnih oblika ponašajnih ovisnosti (kockanje i ovisnost o internetu), poticanje zdravog načina života,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strukuriranje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slobodnog vremena.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hr-HR" sz="1700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hr-HR" sz="17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9D4402C-7CDD-9EF5-AC40-2A059FF8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58" y="-29230"/>
            <a:ext cx="2429845" cy="3239795"/>
          </a:xfrm>
          <a:prstGeom prst="rect">
            <a:avLst/>
          </a:prstGeom>
        </p:spPr>
      </p:pic>
      <p:pic>
        <p:nvPicPr>
          <p:cNvPr id="5" name="Slika 4" descr="Slika na kojoj se prikazuje tekst, osoba, žena, galerija&#10;&#10;Opis je automatski generiran">
            <a:extLst>
              <a:ext uri="{FF2B5EF4-FFF2-40B4-BE49-F238E27FC236}">
                <a16:creationId xmlns:a16="http://schemas.microsoft.com/office/drawing/2014/main" id="{0B3C8CAD-ECD8-42A3-E643-F509EE018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81" y="3155217"/>
            <a:ext cx="4034064" cy="3025549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20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88F5F1-9968-8D58-9141-670C283F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104621-F1D6-C7BC-9135-E1D6F149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Razina intervencije: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univerzalna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učenika, razred: 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učenici od 3. do 8. razreda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 susreta: 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radionica u svakom 7. razrednom odjelu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Voditelji, suradnici: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Miroslav </a:t>
            </a:r>
            <a:r>
              <a:rPr lang="hr-H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Kanisek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Vedrana Strmečki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Aft>
                <a:spcPts val="1000"/>
              </a:spcAft>
            </a:pPr>
            <a:r>
              <a:rPr lang="hr-H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Evaluacija:</a:t>
            </a: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hr-HR" sz="1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8D4575-15ED-BBA4-43B5-CF6CE98FB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2233961"/>
            <a:ext cx="4960443" cy="3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8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D36BE09B-D7B9-6A64-B3F4-13C1A2BD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81" y="665186"/>
            <a:ext cx="6332529" cy="1031131"/>
          </a:xfrm>
        </p:spPr>
        <p:txBody>
          <a:bodyPr>
            <a:normAutofit fontScale="90000"/>
          </a:bodyPr>
          <a:lstStyle/>
          <a:p>
            <a:pPr fontAlgn="base">
              <a:spcAft>
                <a:spcPts val="1000"/>
              </a:spcAft>
            </a:pPr>
            <a:r>
              <a:rPr lang="hr-HR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IGRE PAŽNJE (izvannastavna aktivnost)</a:t>
            </a:r>
            <a:br>
              <a:rPr lang="hr-H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9" name="Rezervirano mjesto sadržaja 2">
            <a:extLst>
              <a:ext uri="{FF2B5EF4-FFF2-40B4-BE49-F238E27FC236}">
                <a16:creationId xmlns:a16="http://schemas.microsoft.com/office/drawing/2014/main" id="{CC2DA3C7-B63E-8313-C15F-3094F5C831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386" y="1853756"/>
          <a:ext cx="7203504" cy="439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6A2DCD0E-2DC4-F8FB-F56C-33840B7C09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8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ka 25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596DB247-1246-6734-425E-87F11E726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0" b="-4"/>
          <a:stretch/>
        </p:blipFill>
        <p:spPr>
          <a:xfrm>
            <a:off x="358275" y="-173483"/>
            <a:ext cx="3259568" cy="4611193"/>
          </a:xfrm>
          <a:prstGeom prst="rect">
            <a:avLst/>
          </a:prstGeom>
        </p:spPr>
      </p:pic>
      <p:pic>
        <p:nvPicPr>
          <p:cNvPr id="24" name="Slika 23" descr="Slika na kojoj se prikazuje tekst, na zatvorenom, pod, zid&#10;&#10;Opis je automatski generiran">
            <a:extLst>
              <a:ext uri="{FF2B5EF4-FFF2-40B4-BE49-F238E27FC236}">
                <a16:creationId xmlns:a16="http://schemas.microsoft.com/office/drawing/2014/main" id="{82CEEBD6-1A68-85AA-900E-649B39DCEC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r="3" b="3"/>
          <a:stretch/>
        </p:blipFill>
        <p:spPr>
          <a:xfrm>
            <a:off x="358275" y="4221658"/>
            <a:ext cx="4170375" cy="2489378"/>
          </a:xfrm>
          <a:prstGeom prst="rect">
            <a:avLst/>
          </a:prstGeom>
        </p:spPr>
      </p:pic>
      <p:pic>
        <p:nvPicPr>
          <p:cNvPr id="28" name="Slika 27" descr="Slika na kojoj se prikazuje karta&#10;&#10;Opis je automatski generiran">
            <a:extLst>
              <a:ext uri="{FF2B5EF4-FFF2-40B4-BE49-F238E27FC236}">
                <a16:creationId xmlns:a16="http://schemas.microsoft.com/office/drawing/2014/main" id="{EDA883F6-7295-73E5-F7CC-4B74FC8B1D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4" r="4" b="20067"/>
          <a:stretch/>
        </p:blipFill>
        <p:spPr>
          <a:xfrm>
            <a:off x="3294648" y="2253058"/>
            <a:ext cx="4121334" cy="2259307"/>
          </a:xfrm>
          <a:prstGeom prst="rect">
            <a:avLst/>
          </a:prstGeom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D382CE71-BA2C-3501-3976-978F15C251E0}"/>
              </a:ext>
            </a:extLst>
          </p:cNvPr>
          <p:cNvSpPr txBox="1"/>
          <p:nvPr/>
        </p:nvSpPr>
        <p:spPr>
          <a:xfrm>
            <a:off x="7548283" y="2065429"/>
            <a:ext cx="4169336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 fontAlgn="base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err="1"/>
              <a:t>Broj</a:t>
            </a:r>
            <a:r>
              <a:rPr lang="en-US" b="1" dirty="0"/>
              <a:t> </a:t>
            </a:r>
            <a:r>
              <a:rPr lang="en-US" b="1" dirty="0" err="1"/>
              <a:t>susreta</a:t>
            </a:r>
            <a:r>
              <a:rPr lang="en-US" b="1" dirty="0"/>
              <a:t>: </a:t>
            </a:r>
            <a:r>
              <a:rPr lang="en-US" dirty="0" err="1"/>
              <a:t>Lucija</a:t>
            </a:r>
            <a:r>
              <a:rPr lang="en-US" dirty="0"/>
              <a:t> </a:t>
            </a:r>
            <a:r>
              <a:rPr lang="en-US" dirty="0" err="1"/>
              <a:t>Hajduković</a:t>
            </a:r>
            <a:r>
              <a:rPr lang="en-US" dirty="0"/>
              <a:t> – 1.a </a:t>
            </a:r>
            <a:r>
              <a:rPr lang="en-US" dirty="0" err="1"/>
              <a:t>i</a:t>
            </a:r>
            <a:r>
              <a:rPr lang="en-US" dirty="0"/>
              <a:t> 1.b (8 </a:t>
            </a:r>
            <a:r>
              <a:rPr lang="en-US" dirty="0" err="1"/>
              <a:t>radionica</a:t>
            </a:r>
            <a:r>
              <a:rPr lang="en-US" dirty="0"/>
              <a:t>), 2.a (8 </a:t>
            </a:r>
            <a:r>
              <a:rPr lang="en-US" dirty="0" err="1"/>
              <a:t>radionica</a:t>
            </a:r>
            <a:r>
              <a:rPr lang="en-US" dirty="0"/>
              <a:t>), 2.b (8 </a:t>
            </a:r>
            <a:r>
              <a:rPr lang="en-US" dirty="0" err="1"/>
              <a:t>radionica</a:t>
            </a:r>
            <a:r>
              <a:rPr lang="en-US" dirty="0"/>
              <a:t>)</a:t>
            </a:r>
          </a:p>
          <a:p>
            <a:pPr marL="0" indent="-228600" defTabSz="914400" fontAlgn="base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  Vedrana Strmečki – 3.a (7 </a:t>
            </a:r>
            <a:r>
              <a:rPr lang="en-US" dirty="0" err="1"/>
              <a:t>radionica</a:t>
            </a:r>
            <a:r>
              <a:rPr lang="en-US" dirty="0"/>
              <a:t>), 3.b (10 </a:t>
            </a:r>
            <a:r>
              <a:rPr lang="en-US" dirty="0" err="1"/>
              <a:t>radionica</a:t>
            </a:r>
            <a:r>
              <a:rPr lang="en-US" dirty="0"/>
              <a:t>), 4.a </a:t>
            </a:r>
            <a:r>
              <a:rPr lang="en-US" dirty="0" err="1"/>
              <a:t>i</a:t>
            </a:r>
            <a:r>
              <a:rPr lang="en-US" dirty="0"/>
              <a:t> 4.b (7 </a:t>
            </a:r>
            <a:r>
              <a:rPr lang="en-US" dirty="0" err="1"/>
              <a:t>radionica</a:t>
            </a:r>
            <a:r>
              <a:rPr lang="en-US" dirty="0"/>
              <a:t>)</a:t>
            </a:r>
          </a:p>
          <a:p>
            <a:pPr indent="-228600" defTabSz="914400" fontAlgn="base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err="1"/>
              <a:t>Voditelji</a:t>
            </a:r>
            <a:r>
              <a:rPr lang="en-US" b="1" dirty="0"/>
              <a:t>, </a:t>
            </a:r>
            <a:r>
              <a:rPr lang="en-US" b="1" dirty="0" err="1"/>
              <a:t>suradnici</a:t>
            </a:r>
            <a:r>
              <a:rPr lang="en-US" b="1" dirty="0"/>
              <a:t>: </a:t>
            </a:r>
            <a:r>
              <a:rPr lang="en-US" dirty="0" err="1"/>
              <a:t>Lucija</a:t>
            </a:r>
            <a:r>
              <a:rPr lang="en-US" dirty="0"/>
              <a:t> </a:t>
            </a:r>
            <a:r>
              <a:rPr lang="en-US" dirty="0" err="1"/>
              <a:t>Hajduković</a:t>
            </a:r>
            <a:r>
              <a:rPr lang="en-US" dirty="0"/>
              <a:t>, </a:t>
            </a:r>
            <a:r>
              <a:rPr lang="en-US" dirty="0" err="1"/>
              <a:t>pedagoginja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Vedrana Strmečki, </a:t>
            </a: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pedagoginja</a:t>
            </a:r>
            <a:endParaRPr lang="en-US" dirty="0"/>
          </a:p>
          <a:p>
            <a:pPr indent="-228600" defTabSz="914400" fontAlgn="base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err="1"/>
              <a:t>Evaluacija</a:t>
            </a:r>
            <a:r>
              <a:rPr lang="en-US" b="1" dirty="0"/>
              <a:t>: </a:t>
            </a:r>
            <a:r>
              <a:rPr lang="en-US" dirty="0" err="1"/>
              <a:t>evaluacija</a:t>
            </a:r>
            <a:r>
              <a:rPr lang="en-US" dirty="0"/>
              <a:t> </a:t>
            </a:r>
            <a:r>
              <a:rPr lang="en-US" dirty="0" err="1"/>
              <a:t>ishoda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4295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Galerija</Template>
  <TotalTime>403</TotalTime>
  <Words>1411</Words>
  <Application>Microsoft Office PowerPoint</Application>
  <PresentationFormat>Široki zaslon</PresentationFormat>
  <Paragraphs>146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</vt:lpstr>
      <vt:lpstr>Gill Sans MT</vt:lpstr>
      <vt:lpstr>Times New Roman</vt:lpstr>
      <vt:lpstr>Galerija</vt:lpstr>
      <vt:lpstr>EVALUACIJA PROVEDBE ŠPP-A  TIJEKOM PRVOG POLUGODIŠTA  OŠ „Podolice” Koprivnica  </vt:lpstr>
      <vt:lpstr>PowerPoint prezentacija</vt:lpstr>
      <vt:lpstr>Sadržaj</vt:lpstr>
      <vt:lpstr>a) RAD S UČENICIMA </vt:lpstr>
      <vt:lpstr>1. SVJETSKI DAN MENTALNOG ZDRAVLJA, 10. listopad (aktivnosti) </vt:lpstr>
      <vt:lpstr>2. MJESEC BORBE PROTIV OVISNOSTI (15.11.-15.12.) (skup aktivnosti) </vt:lpstr>
      <vt:lpstr>PowerPoint prezentacija</vt:lpstr>
      <vt:lpstr>3. IGRE PAŽNJE (izvannastavna aktivnost) </vt:lpstr>
      <vt:lpstr>PowerPoint prezentacija</vt:lpstr>
      <vt:lpstr>4. PREVENCIJA NASILJA    </vt:lpstr>
      <vt:lpstr>PowerPoint prezentacija</vt:lpstr>
      <vt:lpstr>5. SOCIJALNOPEDAGOŠKE INTERVENCIJE  </vt:lpstr>
      <vt:lpstr>6. PREDAVANJE ŠKOLSKE LIJEČNICE  </vt:lpstr>
      <vt:lpstr>7. PREDAVANJE OPASNOSTI NA INTERNETU (DORH) </vt:lpstr>
      <vt:lpstr>8. PROFESIONALNA ORIJENTACIJA ZA 8. RAZREDE  </vt:lpstr>
      <vt:lpstr>b) Rad s roditeljima</vt:lpstr>
      <vt:lpstr>PowerPoint prezentacija</vt:lpstr>
      <vt:lpstr>c) Rad s učiteljima</vt:lpstr>
      <vt:lpstr>1. Individualno savjetovanje </vt:lpstr>
      <vt:lpstr>2. GRUPNI RAD, OSNAŽIVANJE  ZA RAD NA PREVENCIJI PROBLEMA U PONAŠANJU   </vt:lpstr>
      <vt:lpstr>HVALA NA PAŽNJI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PROVEDBE ŠPP-A  TIJEKOM PRVOG POLUGODIŠTA  OŠ „Podolice” Koprivnica  </dc:title>
  <dc:creator>Vedrana Strmečki</dc:creator>
  <cp:lastModifiedBy>Vedrana Strmečki</cp:lastModifiedBy>
  <cp:revision>14</cp:revision>
  <dcterms:created xsi:type="dcterms:W3CDTF">2023-03-02T17:53:31Z</dcterms:created>
  <dcterms:modified xsi:type="dcterms:W3CDTF">2023-06-21T08:55:04Z</dcterms:modified>
</cp:coreProperties>
</file>